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65"/>
  </p:notesMasterIdLst>
  <p:sldIdLst>
    <p:sldId id="256" r:id="rId2"/>
    <p:sldId id="401" r:id="rId3"/>
    <p:sldId id="427" r:id="rId4"/>
    <p:sldId id="472" r:id="rId5"/>
    <p:sldId id="473" r:id="rId6"/>
    <p:sldId id="490" r:id="rId7"/>
    <p:sldId id="491" r:id="rId8"/>
    <p:sldId id="493" r:id="rId9"/>
    <p:sldId id="494" r:id="rId10"/>
    <p:sldId id="495" r:id="rId11"/>
    <p:sldId id="496" r:id="rId12"/>
    <p:sldId id="497" r:id="rId13"/>
    <p:sldId id="499" r:id="rId14"/>
    <p:sldId id="498" r:id="rId15"/>
    <p:sldId id="500" r:id="rId16"/>
    <p:sldId id="477" r:id="rId17"/>
    <p:sldId id="445" r:id="rId18"/>
    <p:sldId id="514" r:id="rId19"/>
    <p:sldId id="450" r:id="rId20"/>
    <p:sldId id="451" r:id="rId21"/>
    <p:sldId id="448" r:id="rId22"/>
    <p:sldId id="453" r:id="rId23"/>
    <p:sldId id="454" r:id="rId24"/>
    <p:sldId id="504" r:id="rId25"/>
    <p:sldId id="509" r:id="rId26"/>
    <p:sldId id="510" r:id="rId27"/>
    <p:sldId id="505" r:id="rId28"/>
    <p:sldId id="520" r:id="rId29"/>
    <p:sldId id="522" r:id="rId30"/>
    <p:sldId id="518" r:id="rId31"/>
    <p:sldId id="521" r:id="rId32"/>
    <p:sldId id="523" r:id="rId33"/>
    <p:sldId id="524" r:id="rId34"/>
    <p:sldId id="525" r:id="rId35"/>
    <p:sldId id="503" r:id="rId36"/>
    <p:sldId id="515" r:id="rId37"/>
    <p:sldId id="516" r:id="rId38"/>
    <p:sldId id="482" r:id="rId39"/>
    <p:sldId id="447" r:id="rId40"/>
    <p:sldId id="506" r:id="rId41"/>
    <p:sldId id="507" r:id="rId42"/>
    <p:sldId id="478" r:id="rId43"/>
    <p:sldId id="508" r:id="rId44"/>
    <p:sldId id="446" r:id="rId45"/>
    <p:sldId id="456" r:id="rId46"/>
    <p:sldId id="462" r:id="rId47"/>
    <p:sldId id="517" r:id="rId48"/>
    <p:sldId id="527" r:id="rId49"/>
    <p:sldId id="489" r:id="rId50"/>
    <p:sldId id="485" r:id="rId51"/>
    <p:sldId id="512" r:id="rId52"/>
    <p:sldId id="513" r:id="rId53"/>
    <p:sldId id="484" r:id="rId54"/>
    <p:sldId id="511" r:id="rId55"/>
    <p:sldId id="486" r:id="rId56"/>
    <p:sldId id="487" r:id="rId57"/>
    <p:sldId id="488" r:id="rId58"/>
    <p:sldId id="526" r:id="rId59"/>
    <p:sldId id="404" r:id="rId60"/>
    <p:sldId id="441" r:id="rId61"/>
    <p:sldId id="403" r:id="rId62"/>
    <p:sldId id="402" r:id="rId63"/>
    <p:sldId id="370" r:id="rId64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BAE3216-870B-407D-BCC2-312A68FC840D}">
          <p14:sldIdLst>
            <p14:sldId id="256"/>
            <p14:sldId id="401"/>
            <p14:sldId id="427"/>
            <p14:sldId id="472"/>
            <p14:sldId id="473"/>
            <p14:sldId id="490"/>
            <p14:sldId id="491"/>
            <p14:sldId id="493"/>
            <p14:sldId id="494"/>
            <p14:sldId id="495"/>
            <p14:sldId id="496"/>
            <p14:sldId id="497"/>
            <p14:sldId id="499"/>
            <p14:sldId id="498"/>
            <p14:sldId id="500"/>
            <p14:sldId id="477"/>
            <p14:sldId id="445"/>
            <p14:sldId id="514"/>
            <p14:sldId id="450"/>
            <p14:sldId id="451"/>
            <p14:sldId id="448"/>
            <p14:sldId id="453"/>
            <p14:sldId id="454"/>
            <p14:sldId id="504"/>
            <p14:sldId id="509"/>
            <p14:sldId id="510"/>
            <p14:sldId id="505"/>
            <p14:sldId id="520"/>
            <p14:sldId id="522"/>
            <p14:sldId id="518"/>
            <p14:sldId id="521"/>
            <p14:sldId id="523"/>
            <p14:sldId id="524"/>
            <p14:sldId id="525"/>
            <p14:sldId id="503"/>
            <p14:sldId id="515"/>
            <p14:sldId id="516"/>
            <p14:sldId id="482"/>
            <p14:sldId id="447"/>
            <p14:sldId id="506"/>
            <p14:sldId id="507"/>
            <p14:sldId id="478"/>
            <p14:sldId id="508"/>
            <p14:sldId id="446"/>
            <p14:sldId id="456"/>
            <p14:sldId id="462"/>
            <p14:sldId id="517"/>
            <p14:sldId id="527"/>
            <p14:sldId id="489"/>
            <p14:sldId id="485"/>
            <p14:sldId id="512"/>
            <p14:sldId id="513"/>
            <p14:sldId id="484"/>
            <p14:sldId id="511"/>
            <p14:sldId id="486"/>
            <p14:sldId id="487"/>
            <p14:sldId id="488"/>
            <p14:sldId id="526"/>
            <p14:sldId id="404"/>
            <p14:sldId id="441"/>
            <p14:sldId id="403"/>
            <p14:sldId id="402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52F"/>
    <a:srgbClr val="1C1B23"/>
    <a:srgbClr val="30B695"/>
    <a:srgbClr val="269278"/>
    <a:srgbClr val="217D67"/>
    <a:srgbClr val="258F76"/>
    <a:srgbClr val="C8F0E6"/>
    <a:srgbClr val="984E96"/>
    <a:srgbClr val="525068"/>
    <a:srgbClr val="B9D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707" autoAdjust="0"/>
  </p:normalViewPr>
  <p:slideViewPr>
    <p:cSldViewPr snapToGrid="0">
      <p:cViewPr varScale="1">
        <p:scale>
          <a:sx n="113" d="100"/>
          <a:sy n="113" d="100"/>
        </p:scale>
        <p:origin x="1752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110A-4E3B-4A8E-8787-C829840F3EF1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ABBD-5B74-40BE-9196-802D2FD825F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858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01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785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993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6894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208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ABBD-5B74-40BE-9196-802D2FD825F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083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172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713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977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lank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97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solidFill>
          <a:srgbClr val="30B6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30B695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30B695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30B695"/>
                </a:solidFill>
              </a:rPr>
              <a:pPr/>
              <a:t>‹#›</a:t>
            </a:fld>
            <a:endParaRPr lang="id-ID" sz="900" dirty="0">
              <a:solidFill>
                <a:srgbClr val="30B6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-Biru"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26252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26252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36528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/>
          <p:cNvGrpSpPr/>
          <p:nvPr userDrawn="1"/>
        </p:nvGrpSpPr>
        <p:grpSpPr>
          <a:xfrm>
            <a:off x="4140400" y="-1269255"/>
            <a:ext cx="6229227" cy="7989544"/>
            <a:chOff x="5520533" y="-1269255"/>
            <a:chExt cx="8305636" cy="7989544"/>
          </a:xfrm>
        </p:grpSpPr>
        <p:grpSp>
          <p:nvGrpSpPr>
            <p:cNvPr id="213" name="Group 212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292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3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4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285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6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7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8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9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0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91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281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2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3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5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6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9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80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267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8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9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0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1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2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73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257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8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9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0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1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2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3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5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66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249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0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1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2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3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4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5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6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239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0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1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2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3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4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6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7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8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29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32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3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4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5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6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7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38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31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223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4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6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7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8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483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3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81094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40582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B9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12355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chemeClr val="bg1">
                      <a:alpha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chemeClr val="bg1">
                    <a:alpha val="10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rgbClr val="525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chemeClr val="bg1"/>
                </a:solidFill>
              </a:rPr>
              <a:pPr/>
              <a:t>‹#›</a:t>
            </a:fld>
            <a:endParaRPr lang="id-ID" sz="900" dirty="0"/>
          </a:p>
        </p:txBody>
      </p:sp>
    </p:spTree>
    <p:extLst>
      <p:ext uri="{BB962C8B-B14F-4D97-AF65-F5344CB8AC3E}">
        <p14:creationId xmlns:p14="http://schemas.microsoft.com/office/powerpoint/2010/main" val="9697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3335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B9D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B9D533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B9D533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B9D533"/>
                </a:solidFill>
              </a:rPr>
              <a:pPr/>
              <a:t>‹#›</a:t>
            </a:fld>
            <a:endParaRPr lang="id-ID" sz="900" dirty="0">
              <a:solidFill>
                <a:srgbClr val="B9D5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984E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984E96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984E96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984E96"/>
                </a:solidFill>
              </a:rPr>
              <a:pPr/>
              <a:t>‹#›</a:t>
            </a:fld>
            <a:endParaRPr lang="id-ID" sz="900" dirty="0">
              <a:solidFill>
                <a:srgbClr val="984E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525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168975" y="-1269255"/>
            <a:ext cx="6229227" cy="7989544"/>
            <a:chOff x="5520533" y="-1269255"/>
            <a:chExt cx="8305636" cy="7989544"/>
          </a:xfrm>
        </p:grpSpPr>
        <p:grpSp>
          <p:nvGrpSpPr>
            <p:cNvPr id="8" name="Group 7"/>
            <p:cNvGrpSpPr/>
            <p:nvPr/>
          </p:nvGrpSpPr>
          <p:grpSpPr>
            <a:xfrm>
              <a:off x="7370771" y="864377"/>
              <a:ext cx="2765821" cy="3199090"/>
              <a:chOff x="4411663" y="2038350"/>
              <a:chExt cx="1611313" cy="1863726"/>
            </a:xfrm>
            <a:solidFill>
              <a:srgbClr val="FBFBFB">
                <a:alpha val="5000"/>
              </a:srgbClr>
            </a:solidFill>
          </p:grpSpPr>
          <p:sp>
            <p:nvSpPr>
              <p:cNvPr id="87" name="Freeform 11"/>
              <p:cNvSpPr>
                <a:spLocks/>
              </p:cNvSpPr>
              <p:nvPr/>
            </p:nvSpPr>
            <p:spPr bwMode="auto">
              <a:xfrm>
                <a:off x="5486401" y="20383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8" name="Freeform 14"/>
              <p:cNvSpPr>
                <a:spLocks/>
              </p:cNvSpPr>
              <p:nvPr/>
            </p:nvSpPr>
            <p:spPr bwMode="auto">
              <a:xfrm>
                <a:off x="4411663" y="2657475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9" name="Freeform 58"/>
              <p:cNvSpPr>
                <a:spLocks/>
              </p:cNvSpPr>
              <p:nvPr/>
            </p:nvSpPr>
            <p:spPr bwMode="auto">
              <a:xfrm>
                <a:off x="4411663" y="327818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370771" y="-1269255"/>
              <a:ext cx="6455398" cy="7989544"/>
              <a:chOff x="4411663" y="795338"/>
              <a:chExt cx="3760788" cy="4654550"/>
            </a:xfrm>
            <a:solidFill>
              <a:schemeClr val="bg1">
                <a:lumMod val="95000"/>
                <a:alpha val="5000"/>
              </a:schemeClr>
            </a:solidFill>
          </p:grpSpPr>
          <p:sp>
            <p:nvSpPr>
              <p:cNvPr id="80" name="Freeform 12"/>
              <p:cNvSpPr>
                <a:spLocks/>
              </p:cNvSpPr>
              <p:nvPr/>
            </p:nvSpPr>
            <p:spPr bwMode="auto">
              <a:xfrm>
                <a:off x="4945063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1" name="Freeform 21"/>
              <p:cNvSpPr>
                <a:spLocks/>
              </p:cNvSpPr>
              <p:nvPr/>
            </p:nvSpPr>
            <p:spPr bwMode="auto">
              <a:xfrm>
                <a:off x="6022976" y="2654300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2" name="Freeform 23"/>
              <p:cNvSpPr>
                <a:spLocks/>
              </p:cNvSpPr>
              <p:nvPr/>
            </p:nvSpPr>
            <p:spPr bwMode="auto">
              <a:xfrm>
                <a:off x="4948238" y="3278188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3" name="Freeform 29"/>
              <p:cNvSpPr>
                <a:spLocks/>
              </p:cNvSpPr>
              <p:nvPr/>
            </p:nvSpPr>
            <p:spPr bwMode="auto">
              <a:xfrm>
                <a:off x="4411663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4" name="Freeform 45"/>
              <p:cNvSpPr>
                <a:spLocks/>
              </p:cNvSpPr>
              <p:nvPr/>
            </p:nvSpPr>
            <p:spPr bwMode="auto">
              <a:xfrm>
                <a:off x="7634288" y="2343150"/>
                <a:ext cx="538163" cy="622300"/>
              </a:xfrm>
              <a:custGeom>
                <a:avLst/>
                <a:gdLst>
                  <a:gd name="T0" fmla="*/ 0 w 339"/>
                  <a:gd name="T1" fmla="*/ 196 h 392"/>
                  <a:gd name="T2" fmla="*/ 339 w 339"/>
                  <a:gd name="T3" fmla="*/ 392 h 392"/>
                  <a:gd name="T4" fmla="*/ 339 w 339"/>
                  <a:gd name="T5" fmla="*/ 0 h 392"/>
                  <a:gd name="T6" fmla="*/ 0 w 339"/>
                  <a:gd name="T7" fmla="*/ 19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2">
                    <a:moveTo>
                      <a:pt x="0" y="196"/>
                    </a:moveTo>
                    <a:lnTo>
                      <a:pt x="339" y="392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5" name="Freeform 57"/>
              <p:cNvSpPr>
                <a:spLocks/>
              </p:cNvSpPr>
              <p:nvPr/>
            </p:nvSpPr>
            <p:spPr bwMode="auto">
              <a:xfrm>
                <a:off x="5481638" y="2346325"/>
                <a:ext cx="541338" cy="619125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6" name="Freeform 78"/>
              <p:cNvSpPr>
                <a:spLocks/>
              </p:cNvSpPr>
              <p:nvPr/>
            </p:nvSpPr>
            <p:spPr bwMode="auto">
              <a:xfrm>
                <a:off x="6022976" y="3278188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41565" y="864377"/>
              <a:ext cx="5539816" cy="3727728"/>
              <a:chOff x="3870326" y="2038350"/>
              <a:chExt cx="3227388" cy="2171701"/>
            </a:xfrm>
            <a:solidFill>
              <a:schemeClr val="bg1">
                <a:lumMod val="85000"/>
                <a:alpha val="5000"/>
              </a:schemeClr>
            </a:solidFill>
          </p:grpSpPr>
          <p:sp>
            <p:nvSpPr>
              <p:cNvPr id="76" name="Freeform 34"/>
              <p:cNvSpPr>
                <a:spLocks/>
              </p:cNvSpPr>
              <p:nvPr/>
            </p:nvSpPr>
            <p:spPr bwMode="auto">
              <a:xfrm>
                <a:off x="4945063" y="2038350"/>
                <a:ext cx="536575" cy="619125"/>
              </a:xfrm>
              <a:custGeom>
                <a:avLst/>
                <a:gdLst>
                  <a:gd name="T0" fmla="*/ 0 w 338"/>
                  <a:gd name="T1" fmla="*/ 194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4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6559551" y="2965450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3870326" y="234950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486401" y="35861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441565" y="-206525"/>
              <a:ext cx="5539816" cy="4790456"/>
              <a:chOff x="3870326" y="1414463"/>
              <a:chExt cx="3227388" cy="2790825"/>
            </a:xfrm>
            <a:solidFill>
              <a:schemeClr val="bg1">
                <a:lumMod val="75000"/>
                <a:alpha val="5000"/>
              </a:schemeClr>
            </a:solidFill>
          </p:grpSpPr>
          <p:sp>
            <p:nvSpPr>
              <p:cNvPr id="69" name="Freeform 16"/>
              <p:cNvSpPr>
                <a:spLocks/>
              </p:cNvSpPr>
              <p:nvPr/>
            </p:nvSpPr>
            <p:spPr bwMode="auto">
              <a:xfrm>
                <a:off x="3870326" y="297021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0" name="Freeform 20"/>
              <p:cNvSpPr>
                <a:spLocks/>
              </p:cNvSpPr>
              <p:nvPr/>
            </p:nvSpPr>
            <p:spPr bwMode="auto">
              <a:xfrm>
                <a:off x="6559551" y="2654300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6559551" y="3586163"/>
                <a:ext cx="538163" cy="619125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6019801" y="2035175"/>
                <a:ext cx="539750" cy="619125"/>
              </a:xfrm>
              <a:custGeom>
                <a:avLst/>
                <a:gdLst>
                  <a:gd name="T0" fmla="*/ 0 w 340"/>
                  <a:gd name="T1" fmla="*/ 196 h 390"/>
                  <a:gd name="T2" fmla="*/ 340 w 340"/>
                  <a:gd name="T3" fmla="*/ 390 h 390"/>
                  <a:gd name="T4" fmla="*/ 340 w 340"/>
                  <a:gd name="T5" fmla="*/ 0 h 390"/>
                  <a:gd name="T6" fmla="*/ 0 w 340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0" y="196"/>
                    </a:moveTo>
                    <a:lnTo>
                      <a:pt x="340" y="390"/>
                    </a:lnTo>
                    <a:lnTo>
                      <a:pt x="340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4945063" y="2657475"/>
                <a:ext cx="541338" cy="620713"/>
              </a:xfrm>
              <a:custGeom>
                <a:avLst/>
                <a:gdLst>
                  <a:gd name="T0" fmla="*/ 0 w 341"/>
                  <a:gd name="T1" fmla="*/ 197 h 391"/>
                  <a:gd name="T2" fmla="*/ 341 w 341"/>
                  <a:gd name="T3" fmla="*/ 391 h 391"/>
                  <a:gd name="T4" fmla="*/ 338 w 341"/>
                  <a:gd name="T5" fmla="*/ 0 h 391"/>
                  <a:gd name="T6" fmla="*/ 0 w 341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0" y="197"/>
                    </a:moveTo>
                    <a:lnTo>
                      <a:pt x="341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4406901" y="20383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5" name="Freeform 68"/>
              <p:cNvSpPr>
                <a:spLocks/>
              </p:cNvSpPr>
              <p:nvPr/>
            </p:nvSpPr>
            <p:spPr bwMode="auto">
              <a:xfrm>
                <a:off x="4945063" y="1414463"/>
                <a:ext cx="536575" cy="623888"/>
              </a:xfrm>
              <a:custGeom>
                <a:avLst/>
                <a:gdLst>
                  <a:gd name="T0" fmla="*/ 0 w 338"/>
                  <a:gd name="T1" fmla="*/ 196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6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6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41565" y="327564"/>
              <a:ext cx="6460846" cy="5327270"/>
              <a:chOff x="3870326" y="1725613"/>
              <a:chExt cx="3763962" cy="3103562"/>
            </a:xfrm>
            <a:solidFill>
              <a:schemeClr val="bg1">
                <a:lumMod val="65000"/>
                <a:alpha val="5000"/>
              </a:schemeClr>
            </a:solidFill>
          </p:grpSpPr>
          <p:sp>
            <p:nvSpPr>
              <p:cNvPr id="62" name="Freeform 15"/>
              <p:cNvSpPr>
                <a:spLocks/>
              </p:cNvSpPr>
              <p:nvPr/>
            </p:nvSpPr>
            <p:spPr bwMode="auto">
              <a:xfrm>
                <a:off x="3870326" y="26574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411663" y="3589338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4" name="Freeform 33"/>
              <p:cNvSpPr>
                <a:spLocks/>
              </p:cNvSpPr>
              <p:nvPr/>
            </p:nvSpPr>
            <p:spPr bwMode="auto">
              <a:xfrm>
                <a:off x="5486401" y="32781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5" name="Freeform 36"/>
              <p:cNvSpPr>
                <a:spLocks/>
              </p:cNvSpPr>
              <p:nvPr/>
            </p:nvSpPr>
            <p:spPr bwMode="auto">
              <a:xfrm>
                <a:off x="7097713" y="3586163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6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022976" y="4210050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6559551" y="2035175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945063" y="17256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520533" y="-735166"/>
              <a:ext cx="7381879" cy="6398174"/>
              <a:chOff x="3333751" y="1106488"/>
              <a:chExt cx="4300537" cy="3727450"/>
            </a:xfrm>
            <a:solidFill>
              <a:schemeClr val="tx1">
                <a:lumMod val="50000"/>
                <a:lumOff val="50000"/>
                <a:alpha val="1000"/>
              </a:schemeClr>
            </a:solidFill>
          </p:grpSpPr>
          <p:sp>
            <p:nvSpPr>
              <p:cNvPr id="52" name="Freeform 7"/>
              <p:cNvSpPr>
                <a:spLocks/>
              </p:cNvSpPr>
              <p:nvPr/>
            </p:nvSpPr>
            <p:spPr bwMode="auto">
              <a:xfrm>
                <a:off x="6556376" y="1414463"/>
                <a:ext cx="541338" cy="620713"/>
              </a:xfrm>
              <a:custGeom>
                <a:avLst/>
                <a:gdLst>
                  <a:gd name="T0" fmla="*/ 2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2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2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2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4945063" y="1106488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>
                <a:off x="6022976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5" name="Freeform 30"/>
              <p:cNvSpPr>
                <a:spLocks/>
              </p:cNvSpPr>
              <p:nvPr/>
            </p:nvSpPr>
            <p:spPr bwMode="auto">
              <a:xfrm>
                <a:off x="3870326" y="4210050"/>
                <a:ext cx="541338" cy="623888"/>
              </a:xfrm>
              <a:custGeom>
                <a:avLst/>
                <a:gdLst>
                  <a:gd name="T0" fmla="*/ 2 w 341"/>
                  <a:gd name="T1" fmla="*/ 393 h 393"/>
                  <a:gd name="T2" fmla="*/ 0 w 341"/>
                  <a:gd name="T3" fmla="*/ 0 h 393"/>
                  <a:gd name="T4" fmla="*/ 341 w 341"/>
                  <a:gd name="T5" fmla="*/ 196 h 393"/>
                  <a:gd name="T6" fmla="*/ 2 w 341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3">
                    <a:moveTo>
                      <a:pt x="2" y="393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2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6" name="Freeform 35"/>
              <p:cNvSpPr>
                <a:spLocks/>
              </p:cNvSpPr>
              <p:nvPr/>
            </p:nvSpPr>
            <p:spPr bwMode="auto">
              <a:xfrm>
                <a:off x="7097713" y="3273425"/>
                <a:ext cx="536575" cy="623888"/>
              </a:xfrm>
              <a:custGeom>
                <a:avLst/>
                <a:gdLst>
                  <a:gd name="T0" fmla="*/ 0 w 338"/>
                  <a:gd name="T1" fmla="*/ 197 h 393"/>
                  <a:gd name="T2" fmla="*/ 338 w 338"/>
                  <a:gd name="T3" fmla="*/ 393 h 393"/>
                  <a:gd name="T4" fmla="*/ 338 w 338"/>
                  <a:gd name="T5" fmla="*/ 0 h 393"/>
                  <a:gd name="T6" fmla="*/ 0 w 338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197"/>
                    </a:moveTo>
                    <a:lnTo>
                      <a:pt x="338" y="393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7" name="Freeform 52"/>
              <p:cNvSpPr>
                <a:spLocks/>
              </p:cNvSpPr>
              <p:nvPr/>
            </p:nvSpPr>
            <p:spPr bwMode="auto">
              <a:xfrm>
                <a:off x="7097713" y="2965450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4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8" name="Freeform 54"/>
              <p:cNvSpPr>
                <a:spLocks/>
              </p:cNvSpPr>
              <p:nvPr/>
            </p:nvSpPr>
            <p:spPr bwMode="auto">
              <a:xfrm>
                <a:off x="6019801" y="2346325"/>
                <a:ext cx="539750" cy="619125"/>
              </a:xfrm>
              <a:custGeom>
                <a:avLst/>
                <a:gdLst>
                  <a:gd name="T0" fmla="*/ 2 w 340"/>
                  <a:gd name="T1" fmla="*/ 390 h 390"/>
                  <a:gd name="T2" fmla="*/ 0 w 340"/>
                  <a:gd name="T3" fmla="*/ 0 h 390"/>
                  <a:gd name="T4" fmla="*/ 340 w 340"/>
                  <a:gd name="T5" fmla="*/ 194 h 390"/>
                  <a:gd name="T6" fmla="*/ 2 w 340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0">
                    <a:moveTo>
                      <a:pt x="2" y="390"/>
                    </a:moveTo>
                    <a:lnTo>
                      <a:pt x="0" y="0"/>
                    </a:lnTo>
                    <a:lnTo>
                      <a:pt x="340" y="194"/>
                    </a:lnTo>
                    <a:lnTo>
                      <a:pt x="2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9" name="Freeform 60"/>
              <p:cNvSpPr>
                <a:spLocks/>
              </p:cNvSpPr>
              <p:nvPr/>
            </p:nvSpPr>
            <p:spPr bwMode="auto">
              <a:xfrm>
                <a:off x="4406901" y="2970213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39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0" name="Freeform 71"/>
              <p:cNvSpPr>
                <a:spLocks/>
              </p:cNvSpPr>
              <p:nvPr/>
            </p:nvSpPr>
            <p:spPr bwMode="auto">
              <a:xfrm>
                <a:off x="3333751" y="2349500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61" name="Freeform 73"/>
              <p:cNvSpPr>
                <a:spLocks/>
              </p:cNvSpPr>
              <p:nvPr/>
            </p:nvSpPr>
            <p:spPr bwMode="auto">
              <a:xfrm>
                <a:off x="4406901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520533" y="-735166"/>
              <a:ext cx="7381879" cy="5855911"/>
              <a:chOff x="3333751" y="1106488"/>
              <a:chExt cx="4300537" cy="3411538"/>
            </a:xfrm>
            <a:solidFill>
              <a:schemeClr val="tx1">
                <a:lumMod val="65000"/>
                <a:lumOff val="35000"/>
                <a:alpha val="1000"/>
              </a:schemeClr>
            </a:solidFill>
          </p:grpSpPr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6019801" y="1725613"/>
                <a:ext cx="539750" cy="620713"/>
              </a:xfrm>
              <a:custGeom>
                <a:avLst/>
                <a:gdLst>
                  <a:gd name="T0" fmla="*/ 0 w 340"/>
                  <a:gd name="T1" fmla="*/ 391 h 391"/>
                  <a:gd name="T2" fmla="*/ 0 w 340"/>
                  <a:gd name="T3" fmla="*/ 0 h 391"/>
                  <a:gd name="T4" fmla="*/ 340 w 340"/>
                  <a:gd name="T5" fmla="*/ 195 h 391"/>
                  <a:gd name="T6" fmla="*/ 0 w 340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40" y="195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5481638" y="1725613"/>
                <a:ext cx="538163" cy="620713"/>
              </a:xfrm>
              <a:custGeom>
                <a:avLst/>
                <a:gdLst>
                  <a:gd name="T0" fmla="*/ 0 w 339"/>
                  <a:gd name="T1" fmla="*/ 197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7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7097713" y="234632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6559551" y="2346325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6022976" y="3897313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9" name="Freeform 63"/>
              <p:cNvSpPr>
                <a:spLocks/>
              </p:cNvSpPr>
              <p:nvPr/>
            </p:nvSpPr>
            <p:spPr bwMode="auto">
              <a:xfrm>
                <a:off x="5481638" y="1106488"/>
                <a:ext cx="538163" cy="619125"/>
              </a:xfrm>
              <a:custGeom>
                <a:avLst/>
                <a:gdLst>
                  <a:gd name="T0" fmla="*/ 0 w 339"/>
                  <a:gd name="T1" fmla="*/ 194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4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0" name="Freeform 70"/>
              <p:cNvSpPr>
                <a:spLocks/>
              </p:cNvSpPr>
              <p:nvPr/>
            </p:nvSpPr>
            <p:spPr bwMode="auto">
              <a:xfrm>
                <a:off x="3333751" y="265747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51" name="Freeform 74"/>
              <p:cNvSpPr>
                <a:spLocks/>
              </p:cNvSpPr>
              <p:nvPr/>
            </p:nvSpPr>
            <p:spPr bwMode="auto">
              <a:xfrm>
                <a:off x="6022976" y="3586163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441565" y="-206525"/>
              <a:ext cx="6460846" cy="5861360"/>
              <a:chOff x="3870326" y="1414463"/>
              <a:chExt cx="3763962" cy="3414712"/>
            </a:xfrm>
            <a:solidFill>
              <a:schemeClr val="tx1">
                <a:lumMod val="75000"/>
                <a:lumOff val="25000"/>
                <a:alpha val="1000"/>
              </a:schemeClr>
            </a:solidFill>
          </p:grpSpPr>
          <p:sp>
            <p:nvSpPr>
              <p:cNvPr id="34" name="Freeform 8"/>
              <p:cNvSpPr>
                <a:spLocks/>
              </p:cNvSpPr>
              <p:nvPr/>
            </p:nvSpPr>
            <p:spPr bwMode="auto">
              <a:xfrm>
                <a:off x="6019801" y="1414463"/>
                <a:ext cx="539750" cy="620713"/>
              </a:xfrm>
              <a:custGeom>
                <a:avLst/>
                <a:gdLst>
                  <a:gd name="T0" fmla="*/ 0 w 340"/>
                  <a:gd name="T1" fmla="*/ 196 h 391"/>
                  <a:gd name="T2" fmla="*/ 340 w 340"/>
                  <a:gd name="T3" fmla="*/ 391 h 391"/>
                  <a:gd name="T4" fmla="*/ 338 w 340"/>
                  <a:gd name="T5" fmla="*/ 0 h 391"/>
                  <a:gd name="T6" fmla="*/ 0 w 340"/>
                  <a:gd name="T7" fmla="*/ 19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0" h="391">
                    <a:moveTo>
                      <a:pt x="0" y="196"/>
                    </a:moveTo>
                    <a:lnTo>
                      <a:pt x="340" y="391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7097713" y="2035175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24"/>
              <p:cNvSpPr>
                <a:spLocks/>
              </p:cNvSpPr>
              <p:nvPr/>
            </p:nvSpPr>
            <p:spPr bwMode="auto">
              <a:xfrm>
                <a:off x="3870326" y="1417638"/>
                <a:ext cx="536575" cy="620713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4948238" y="3589338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4411663" y="3902075"/>
                <a:ext cx="536575" cy="619125"/>
              </a:xfrm>
              <a:custGeom>
                <a:avLst/>
                <a:gdLst>
                  <a:gd name="T0" fmla="*/ 0 w 338"/>
                  <a:gd name="T1" fmla="*/ 390 h 390"/>
                  <a:gd name="T2" fmla="*/ 0 w 338"/>
                  <a:gd name="T3" fmla="*/ 0 h 390"/>
                  <a:gd name="T4" fmla="*/ 338 w 338"/>
                  <a:gd name="T5" fmla="*/ 194 h 390"/>
                  <a:gd name="T6" fmla="*/ 0 w 33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8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870326" y="3902075"/>
                <a:ext cx="541338" cy="619125"/>
              </a:xfrm>
              <a:custGeom>
                <a:avLst/>
                <a:gdLst>
                  <a:gd name="T0" fmla="*/ 0 w 341"/>
                  <a:gd name="T1" fmla="*/ 194 h 390"/>
                  <a:gd name="T2" fmla="*/ 341 w 341"/>
                  <a:gd name="T3" fmla="*/ 390 h 390"/>
                  <a:gd name="T4" fmla="*/ 341 w 341"/>
                  <a:gd name="T5" fmla="*/ 0 h 390"/>
                  <a:gd name="T6" fmla="*/ 0 w 341"/>
                  <a:gd name="T7" fmla="*/ 194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4"/>
                    </a:moveTo>
                    <a:lnTo>
                      <a:pt x="341" y="390"/>
                    </a:lnTo>
                    <a:lnTo>
                      <a:pt x="341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0" name="Freeform 32"/>
              <p:cNvSpPr>
                <a:spLocks/>
              </p:cNvSpPr>
              <p:nvPr/>
            </p:nvSpPr>
            <p:spPr bwMode="auto">
              <a:xfrm>
                <a:off x="4945063" y="2346325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6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1" name="Freeform 56"/>
              <p:cNvSpPr>
                <a:spLocks/>
              </p:cNvSpPr>
              <p:nvPr/>
            </p:nvSpPr>
            <p:spPr bwMode="auto">
              <a:xfrm>
                <a:off x="5481638" y="2657475"/>
                <a:ext cx="541338" cy="620713"/>
              </a:xfrm>
              <a:custGeom>
                <a:avLst/>
                <a:gdLst>
                  <a:gd name="T0" fmla="*/ 3 w 341"/>
                  <a:gd name="T1" fmla="*/ 391 h 391"/>
                  <a:gd name="T2" fmla="*/ 0 w 341"/>
                  <a:gd name="T3" fmla="*/ 0 h 391"/>
                  <a:gd name="T4" fmla="*/ 341 w 341"/>
                  <a:gd name="T5" fmla="*/ 194 h 391"/>
                  <a:gd name="T6" fmla="*/ 3 w 341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1">
                    <a:moveTo>
                      <a:pt x="3" y="391"/>
                    </a:moveTo>
                    <a:lnTo>
                      <a:pt x="0" y="0"/>
                    </a:lnTo>
                    <a:lnTo>
                      <a:pt x="341" y="194"/>
                    </a:lnTo>
                    <a:lnTo>
                      <a:pt x="3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2" name="Freeform 59"/>
              <p:cNvSpPr>
                <a:spLocks/>
              </p:cNvSpPr>
              <p:nvPr/>
            </p:nvSpPr>
            <p:spPr bwMode="auto">
              <a:xfrm>
                <a:off x="4948238" y="421005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4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43" name="Freeform 64"/>
              <p:cNvSpPr>
                <a:spLocks/>
              </p:cNvSpPr>
              <p:nvPr/>
            </p:nvSpPr>
            <p:spPr bwMode="auto">
              <a:xfrm>
                <a:off x="5481638" y="1414463"/>
                <a:ext cx="538163" cy="623888"/>
              </a:xfrm>
              <a:custGeom>
                <a:avLst/>
                <a:gdLst>
                  <a:gd name="T0" fmla="*/ 0 w 339"/>
                  <a:gd name="T1" fmla="*/ 393 h 393"/>
                  <a:gd name="T2" fmla="*/ 0 w 339"/>
                  <a:gd name="T3" fmla="*/ 0 h 393"/>
                  <a:gd name="T4" fmla="*/ 339 w 339"/>
                  <a:gd name="T5" fmla="*/ 196 h 393"/>
                  <a:gd name="T6" fmla="*/ 0 w 339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1565" y="-740615"/>
              <a:ext cx="7384604" cy="7460904"/>
              <a:chOff x="3870326" y="1103313"/>
              <a:chExt cx="4302125" cy="4346575"/>
            </a:xfrm>
            <a:solidFill>
              <a:schemeClr val="bg1">
                <a:lumMod val="50000"/>
                <a:alpha val="2000"/>
              </a:schemeClr>
            </a:solidFill>
          </p:grpSpPr>
          <p:sp>
            <p:nvSpPr>
              <p:cNvPr id="24" name="Freeform 61"/>
              <p:cNvSpPr>
                <a:spLocks/>
              </p:cNvSpPr>
              <p:nvPr/>
            </p:nvSpPr>
            <p:spPr bwMode="auto">
              <a:xfrm>
                <a:off x="5486401" y="4829175"/>
                <a:ext cx="536575" cy="620713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3870326" y="1103313"/>
                <a:ext cx="4302125" cy="4033837"/>
                <a:chOff x="3870326" y="1103313"/>
                <a:chExt cx="4302125" cy="4033837"/>
              </a:xfrm>
              <a:grpFill/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6556376" y="1103313"/>
                  <a:ext cx="541338" cy="619125"/>
                </a:xfrm>
                <a:custGeom>
                  <a:avLst/>
                  <a:gdLst>
                    <a:gd name="T0" fmla="*/ 0 w 341"/>
                    <a:gd name="T1" fmla="*/ 196 h 390"/>
                    <a:gd name="T2" fmla="*/ 341 w 341"/>
                    <a:gd name="T3" fmla="*/ 390 h 390"/>
                    <a:gd name="T4" fmla="*/ 338 w 341"/>
                    <a:gd name="T5" fmla="*/ 0 h 390"/>
                    <a:gd name="T6" fmla="*/ 0 w 341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1" h="390">
                      <a:moveTo>
                        <a:pt x="0" y="196"/>
                      </a:moveTo>
                      <a:lnTo>
                        <a:pt x="341" y="390"/>
                      </a:lnTo>
                      <a:lnTo>
                        <a:pt x="338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8" name="Freeform 38"/>
                <p:cNvSpPr>
                  <a:spLocks/>
                </p:cNvSpPr>
                <p:nvPr/>
              </p:nvSpPr>
              <p:spPr bwMode="auto">
                <a:xfrm>
                  <a:off x="6559551" y="3897313"/>
                  <a:ext cx="538163" cy="620713"/>
                </a:xfrm>
                <a:custGeom>
                  <a:avLst/>
                  <a:gdLst>
                    <a:gd name="T0" fmla="*/ 0 w 339"/>
                    <a:gd name="T1" fmla="*/ 391 h 391"/>
                    <a:gd name="T2" fmla="*/ 0 w 339"/>
                    <a:gd name="T3" fmla="*/ 0 h 391"/>
                    <a:gd name="T4" fmla="*/ 339 w 339"/>
                    <a:gd name="T5" fmla="*/ 194 h 391"/>
                    <a:gd name="T6" fmla="*/ 0 w 339"/>
                    <a:gd name="T7" fmla="*/ 391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1">
                      <a:moveTo>
                        <a:pt x="0" y="391"/>
                      </a:moveTo>
                      <a:lnTo>
                        <a:pt x="0" y="0"/>
                      </a:lnTo>
                      <a:lnTo>
                        <a:pt x="339" y="194"/>
                      </a:lnTo>
                      <a:lnTo>
                        <a:pt x="0" y="391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7097713" y="1414463"/>
                  <a:ext cx="536575" cy="620713"/>
                </a:xfrm>
                <a:custGeom>
                  <a:avLst/>
                  <a:gdLst>
                    <a:gd name="T0" fmla="*/ 0 w 338"/>
                    <a:gd name="T1" fmla="*/ 194 h 391"/>
                    <a:gd name="T2" fmla="*/ 338 w 338"/>
                    <a:gd name="T3" fmla="*/ 391 h 391"/>
                    <a:gd name="T4" fmla="*/ 338 w 338"/>
                    <a:gd name="T5" fmla="*/ 0 h 391"/>
                    <a:gd name="T6" fmla="*/ 0 w 338"/>
                    <a:gd name="T7" fmla="*/ 19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1">
                      <a:moveTo>
                        <a:pt x="0" y="194"/>
                      </a:moveTo>
                      <a:lnTo>
                        <a:pt x="338" y="391"/>
                      </a:lnTo>
                      <a:lnTo>
                        <a:pt x="33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7634288" y="1103313"/>
                  <a:ext cx="538163" cy="619125"/>
                </a:xfrm>
                <a:custGeom>
                  <a:avLst/>
                  <a:gdLst>
                    <a:gd name="T0" fmla="*/ 0 w 339"/>
                    <a:gd name="T1" fmla="*/ 196 h 390"/>
                    <a:gd name="T2" fmla="*/ 339 w 339"/>
                    <a:gd name="T3" fmla="*/ 390 h 390"/>
                    <a:gd name="T4" fmla="*/ 339 w 339"/>
                    <a:gd name="T5" fmla="*/ 0 h 390"/>
                    <a:gd name="T6" fmla="*/ 0 w 339"/>
                    <a:gd name="T7" fmla="*/ 196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196"/>
                      </a:moveTo>
                      <a:lnTo>
                        <a:pt x="339" y="390"/>
                      </a:lnTo>
                      <a:lnTo>
                        <a:pt x="339" y="0"/>
                      </a:lnTo>
                      <a:lnTo>
                        <a:pt x="0" y="196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1" name="Freeform 47"/>
                <p:cNvSpPr>
                  <a:spLocks/>
                </p:cNvSpPr>
                <p:nvPr/>
              </p:nvSpPr>
              <p:spPr bwMode="auto">
                <a:xfrm>
                  <a:off x="6559551" y="1722438"/>
                  <a:ext cx="538163" cy="623888"/>
                </a:xfrm>
                <a:custGeom>
                  <a:avLst/>
                  <a:gdLst>
                    <a:gd name="T0" fmla="*/ 0 w 339"/>
                    <a:gd name="T1" fmla="*/ 197 h 393"/>
                    <a:gd name="T2" fmla="*/ 339 w 339"/>
                    <a:gd name="T3" fmla="*/ 393 h 393"/>
                    <a:gd name="T4" fmla="*/ 339 w 339"/>
                    <a:gd name="T5" fmla="*/ 0 h 393"/>
                    <a:gd name="T6" fmla="*/ 0 w 339"/>
                    <a:gd name="T7" fmla="*/ 197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3">
                      <a:moveTo>
                        <a:pt x="0" y="197"/>
                      </a:moveTo>
                      <a:lnTo>
                        <a:pt x="339" y="393"/>
                      </a:lnTo>
                      <a:lnTo>
                        <a:pt x="339" y="0"/>
                      </a:lnTo>
                      <a:lnTo>
                        <a:pt x="0" y="197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2" name="Freeform 67"/>
                <p:cNvSpPr>
                  <a:spLocks/>
                </p:cNvSpPr>
                <p:nvPr/>
              </p:nvSpPr>
              <p:spPr bwMode="auto">
                <a:xfrm>
                  <a:off x="3870326" y="1106488"/>
                  <a:ext cx="536575" cy="619125"/>
                </a:xfrm>
                <a:custGeom>
                  <a:avLst/>
                  <a:gdLst>
                    <a:gd name="T0" fmla="*/ 0 w 338"/>
                    <a:gd name="T1" fmla="*/ 390 h 390"/>
                    <a:gd name="T2" fmla="*/ 0 w 338"/>
                    <a:gd name="T3" fmla="*/ 0 h 390"/>
                    <a:gd name="T4" fmla="*/ 338 w 338"/>
                    <a:gd name="T5" fmla="*/ 196 h 390"/>
                    <a:gd name="T6" fmla="*/ 0 w 338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8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8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  <p:sp>
              <p:nvSpPr>
                <p:cNvPr id="33" name="Freeform 76"/>
                <p:cNvSpPr>
                  <a:spLocks/>
                </p:cNvSpPr>
                <p:nvPr/>
              </p:nvSpPr>
              <p:spPr bwMode="auto">
                <a:xfrm>
                  <a:off x="6559551" y="4518025"/>
                  <a:ext cx="538163" cy="619125"/>
                </a:xfrm>
                <a:custGeom>
                  <a:avLst/>
                  <a:gdLst>
                    <a:gd name="T0" fmla="*/ 0 w 339"/>
                    <a:gd name="T1" fmla="*/ 390 h 390"/>
                    <a:gd name="T2" fmla="*/ 0 w 339"/>
                    <a:gd name="T3" fmla="*/ 0 h 390"/>
                    <a:gd name="T4" fmla="*/ 339 w 339"/>
                    <a:gd name="T5" fmla="*/ 196 h 390"/>
                    <a:gd name="T6" fmla="*/ 0 w 339"/>
                    <a:gd name="T7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9" h="390">
                      <a:moveTo>
                        <a:pt x="0" y="390"/>
                      </a:moveTo>
                      <a:lnTo>
                        <a:pt x="0" y="0"/>
                      </a:lnTo>
                      <a:lnTo>
                        <a:pt x="339" y="196"/>
                      </a:lnTo>
                      <a:lnTo>
                        <a:pt x="0" y="390"/>
                      </a:lnTo>
                      <a:close/>
                    </a:path>
                  </a:pathLst>
                </a:custGeom>
                <a:grpFill/>
                <a:ln w="15875" cap="flat">
                  <a:solidFill>
                    <a:srgbClr val="525068">
                      <a:alpha val="10000"/>
                    </a:srgb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350"/>
                </a:p>
              </p:txBody>
            </p:sp>
          </p:grp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5486401" y="3897313"/>
                <a:ext cx="536575" cy="620713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0131142" y="-1269255"/>
              <a:ext cx="3695027" cy="7989544"/>
              <a:chOff x="6019801" y="795338"/>
              <a:chExt cx="2152650" cy="4654550"/>
            </a:xfrm>
            <a:solidFill>
              <a:schemeClr val="tx1">
                <a:lumMod val="95000"/>
                <a:lumOff val="5000"/>
                <a:alpha val="1000"/>
              </a:schemeClr>
            </a:solidFill>
          </p:grpSpPr>
          <p:sp>
            <p:nvSpPr>
              <p:cNvPr id="18" name="Freeform 5"/>
              <p:cNvSpPr>
                <a:spLocks/>
              </p:cNvSpPr>
              <p:nvPr/>
            </p:nvSpPr>
            <p:spPr bwMode="auto">
              <a:xfrm>
                <a:off x="7092951" y="1103313"/>
                <a:ext cx="541338" cy="619125"/>
              </a:xfrm>
              <a:custGeom>
                <a:avLst/>
                <a:gdLst>
                  <a:gd name="T0" fmla="*/ 3 w 341"/>
                  <a:gd name="T1" fmla="*/ 390 h 390"/>
                  <a:gd name="T2" fmla="*/ 0 w 341"/>
                  <a:gd name="T3" fmla="*/ 0 h 390"/>
                  <a:gd name="T4" fmla="*/ 341 w 341"/>
                  <a:gd name="T5" fmla="*/ 196 h 390"/>
                  <a:gd name="T6" fmla="*/ 3 w 341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3" y="390"/>
                    </a:moveTo>
                    <a:lnTo>
                      <a:pt x="0" y="0"/>
                    </a:lnTo>
                    <a:lnTo>
                      <a:pt x="341" y="196"/>
                    </a:lnTo>
                    <a:lnTo>
                      <a:pt x="3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7634288" y="1414463"/>
                <a:ext cx="538163" cy="620713"/>
              </a:xfrm>
              <a:custGeom>
                <a:avLst/>
                <a:gdLst>
                  <a:gd name="T0" fmla="*/ 0 w 339"/>
                  <a:gd name="T1" fmla="*/ 391 h 391"/>
                  <a:gd name="T2" fmla="*/ 0 w 339"/>
                  <a:gd name="T3" fmla="*/ 0 h 391"/>
                  <a:gd name="T4" fmla="*/ 339 w 339"/>
                  <a:gd name="T5" fmla="*/ 194 h 391"/>
                  <a:gd name="T6" fmla="*/ 0 w 339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9" y="194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44"/>
              <p:cNvSpPr>
                <a:spLocks/>
              </p:cNvSpPr>
              <p:nvPr/>
            </p:nvSpPr>
            <p:spPr bwMode="auto">
              <a:xfrm>
                <a:off x="7097713" y="1722438"/>
                <a:ext cx="536575" cy="623888"/>
              </a:xfrm>
              <a:custGeom>
                <a:avLst/>
                <a:gdLst>
                  <a:gd name="T0" fmla="*/ 0 w 338"/>
                  <a:gd name="T1" fmla="*/ 393 h 393"/>
                  <a:gd name="T2" fmla="*/ 0 w 338"/>
                  <a:gd name="T3" fmla="*/ 0 h 393"/>
                  <a:gd name="T4" fmla="*/ 338 w 338"/>
                  <a:gd name="T5" fmla="*/ 197 h 393"/>
                  <a:gd name="T6" fmla="*/ 0 w 338"/>
                  <a:gd name="T7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3">
                    <a:moveTo>
                      <a:pt x="0" y="393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3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46"/>
              <p:cNvSpPr>
                <a:spLocks/>
              </p:cNvSpPr>
              <p:nvPr/>
            </p:nvSpPr>
            <p:spPr bwMode="auto">
              <a:xfrm>
                <a:off x="7634288" y="2654300"/>
                <a:ext cx="538163" cy="619125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72"/>
              <p:cNvSpPr>
                <a:spLocks/>
              </p:cNvSpPr>
              <p:nvPr/>
            </p:nvSpPr>
            <p:spPr bwMode="auto">
              <a:xfrm>
                <a:off x="6019801" y="795338"/>
                <a:ext cx="536575" cy="619125"/>
              </a:xfrm>
              <a:custGeom>
                <a:avLst/>
                <a:gdLst>
                  <a:gd name="T0" fmla="*/ 0 w 338"/>
                  <a:gd name="T1" fmla="*/ 196 h 390"/>
                  <a:gd name="T2" fmla="*/ 338 w 338"/>
                  <a:gd name="T3" fmla="*/ 390 h 390"/>
                  <a:gd name="T4" fmla="*/ 338 w 338"/>
                  <a:gd name="T5" fmla="*/ 0 h 390"/>
                  <a:gd name="T6" fmla="*/ 0 w 338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0">
                    <a:moveTo>
                      <a:pt x="0" y="196"/>
                    </a:moveTo>
                    <a:lnTo>
                      <a:pt x="338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75"/>
              <p:cNvSpPr>
                <a:spLocks/>
              </p:cNvSpPr>
              <p:nvPr/>
            </p:nvSpPr>
            <p:spPr bwMode="auto">
              <a:xfrm>
                <a:off x="6559551" y="4829175"/>
                <a:ext cx="538163" cy="620713"/>
              </a:xfrm>
              <a:custGeom>
                <a:avLst/>
                <a:gdLst>
                  <a:gd name="T0" fmla="*/ 0 w 339"/>
                  <a:gd name="T1" fmla="*/ 194 h 391"/>
                  <a:gd name="T2" fmla="*/ 339 w 339"/>
                  <a:gd name="T3" fmla="*/ 391 h 391"/>
                  <a:gd name="T4" fmla="*/ 339 w 339"/>
                  <a:gd name="T5" fmla="*/ 0 h 391"/>
                  <a:gd name="T6" fmla="*/ 0 w 339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1">
                    <a:moveTo>
                      <a:pt x="0" y="194"/>
                    </a:moveTo>
                    <a:lnTo>
                      <a:pt x="339" y="391"/>
                    </a:lnTo>
                    <a:lnTo>
                      <a:pt x="339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solidFill>
                  <a:srgbClr val="525068">
                    <a:alpha val="10000"/>
                  </a:srgb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sp>
        <p:nvSpPr>
          <p:cNvPr id="90" name="Pentagon 89"/>
          <p:cNvSpPr/>
          <p:nvPr userDrawn="1"/>
        </p:nvSpPr>
        <p:spPr>
          <a:xfrm rot="10800000">
            <a:off x="8780327" y="6251108"/>
            <a:ext cx="363672" cy="393526"/>
          </a:xfrm>
          <a:prstGeom prst="homePlate">
            <a:avLst>
              <a:gd name="adj" fmla="val 292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 90"/>
          <p:cNvSpPr/>
          <p:nvPr userDrawn="1"/>
        </p:nvSpPr>
        <p:spPr>
          <a:xfrm>
            <a:off x="8859832" y="6251109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d-ID" sz="10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57080" y="6297221"/>
            <a:ext cx="322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60E2A6B-A809-4840-BF14-8648BC0BDF87}" type="slidenum">
              <a:rPr lang="id-ID" sz="900" b="1" smtClean="0">
                <a:solidFill>
                  <a:srgbClr val="525068"/>
                </a:solidFill>
              </a:rPr>
              <a:pPr/>
              <a:t>‹#›</a:t>
            </a:fld>
            <a:endParaRPr lang="id-ID" sz="900" dirty="0">
              <a:solidFill>
                <a:srgbClr val="525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829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781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472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523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176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503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591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9079A-B932-4316-9869-42E832570918}" type="datetimeFigureOut">
              <a:rPr lang="id-ID" smtClean="0"/>
              <a:t>09/01/2019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E2A6B-A809-4840-BF14-8648BC0BDF8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732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7" r:id="rId14"/>
    <p:sldLayoutId id="2147483649" r:id="rId15"/>
    <p:sldLayoutId id="2147483652" r:id="rId16"/>
    <p:sldLayoutId id="2147483653" r:id="rId17"/>
    <p:sldLayoutId id="2147483654" r:id="rId18"/>
    <p:sldLayoutId id="2147483655" r:id="rId19"/>
    <p:sldLayoutId id="2147483657" r:id="rId20"/>
    <p:sldLayoutId id="2147483658" r:id="rId21"/>
    <p:sldLayoutId id="214748365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#&#35780;&#20215;!a1:e14"/><Relationship Id="rId3" Type="http://schemas.openxmlformats.org/officeDocument/2006/relationships/hyperlink" Target="#&#26696;&#20363;!a1:e14"/><Relationship Id="rId7" Type="http://schemas.openxmlformats.org/officeDocument/2006/relationships/hyperlink" Target="#&#25991;&#26723;!a1:e14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#&#29992;&#25143;!a1:e14"/><Relationship Id="rId5" Type="http://schemas.openxmlformats.org/officeDocument/2006/relationships/hyperlink" Target="#&#26696;&#20363;&#35282;&#33394;!a1:e14"/><Relationship Id="rId4" Type="http://schemas.openxmlformats.org/officeDocument/2006/relationships/hyperlink" Target="#&#39033;&#30446;!a1:e1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31601390@stu.zucc.edu.cn" TargetMode="External"/><Relationship Id="rId2" Type="http://schemas.openxmlformats.org/officeDocument/2006/relationships/hyperlink" Target="mailto:yangc@zucc.edu.cn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176"/>
          <p:cNvSpPr txBox="1"/>
          <p:nvPr/>
        </p:nvSpPr>
        <p:spPr>
          <a:xfrm>
            <a:off x="2868881" y="2410968"/>
            <a:ext cx="3267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ansation" panose="02000000000000000000" pitchFamily="2" charset="0"/>
              </a:rPr>
              <a:t>PRD-2018</a:t>
            </a:r>
            <a:endParaRPr lang="id-ID" sz="6000" dirty="0">
              <a:solidFill>
                <a:schemeClr val="bg1"/>
              </a:solidFill>
              <a:latin typeface="Sansation" panose="02000000000000000000" pitchFamily="2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358544" y="3231189"/>
            <a:ext cx="47163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基于项目的案例学习系统</a:t>
            </a:r>
            <a:endParaRPr lang="en-US" altLang="zh-CN" sz="32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j-lt"/>
              </a:rPr>
              <a:t>软件需求规格说明</a:t>
            </a:r>
            <a:endParaRPr lang="id-ID" sz="3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7" name="Group 276"/>
          <p:cNvGrpSpPr/>
          <p:nvPr/>
        </p:nvGrpSpPr>
        <p:grpSpPr>
          <a:xfrm>
            <a:off x="4078154" y="4443048"/>
            <a:ext cx="885851" cy="41139"/>
            <a:chOff x="5071484" y="4559432"/>
            <a:chExt cx="1599308" cy="74272"/>
          </a:xfrm>
        </p:grpSpPr>
        <p:sp>
          <p:nvSpPr>
            <p:cNvPr id="269" name="Oval 268"/>
            <p:cNvSpPr/>
            <p:nvPr/>
          </p:nvSpPr>
          <p:spPr>
            <a:xfrm>
              <a:off x="5834002" y="4559432"/>
              <a:ext cx="74272" cy="74272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5071484" y="4596568"/>
              <a:ext cx="1599308" cy="0"/>
              <a:chOff x="5071484" y="4596568"/>
              <a:chExt cx="1599308" cy="0"/>
            </a:xfrm>
          </p:grpSpPr>
          <p:cxnSp>
            <p:nvCxnSpPr>
              <p:cNvPr id="266" name="Straight Connector 265"/>
              <p:cNvCxnSpPr>
                <a:endCxn id="269" idx="2"/>
              </p:cNvCxnSpPr>
              <p:nvPr/>
            </p:nvCxnSpPr>
            <p:spPr>
              <a:xfrm>
                <a:off x="5071484" y="4596568"/>
                <a:ext cx="762518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5906886" y="4596568"/>
                <a:ext cx="763906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/>
          <p:cNvGrpSpPr/>
          <p:nvPr/>
        </p:nvGrpSpPr>
        <p:grpSpPr>
          <a:xfrm rot="1800000">
            <a:off x="4173471" y="1691257"/>
            <a:ext cx="560522" cy="539855"/>
            <a:chOff x="3640138" y="596901"/>
            <a:chExt cx="2109787" cy="2031999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770438" y="1077913"/>
              <a:ext cx="638175" cy="298450"/>
            </a:xfrm>
            <a:custGeom>
              <a:avLst/>
              <a:gdLst>
                <a:gd name="T0" fmla="*/ 0 w 402"/>
                <a:gd name="T1" fmla="*/ 0 h 188"/>
                <a:gd name="T2" fmla="*/ 264 w 402"/>
                <a:gd name="T3" fmla="*/ 188 h 188"/>
                <a:gd name="T4" fmla="*/ 402 w 402"/>
                <a:gd name="T5" fmla="*/ 0 h 188"/>
                <a:gd name="T6" fmla="*/ 0 w 402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8">
                  <a:moveTo>
                    <a:pt x="0" y="0"/>
                  </a:moveTo>
                  <a:lnTo>
                    <a:pt x="264" y="188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9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771900" y="990600"/>
              <a:ext cx="411163" cy="542925"/>
            </a:xfrm>
            <a:custGeom>
              <a:avLst/>
              <a:gdLst>
                <a:gd name="T0" fmla="*/ 248 w 259"/>
                <a:gd name="T1" fmla="*/ 0 h 342"/>
                <a:gd name="T2" fmla="*/ 0 w 259"/>
                <a:gd name="T3" fmla="*/ 342 h 342"/>
                <a:gd name="T4" fmla="*/ 259 w 259"/>
                <a:gd name="T5" fmla="*/ 221 h 342"/>
                <a:gd name="T6" fmla="*/ 248 w 259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342">
                  <a:moveTo>
                    <a:pt x="248" y="0"/>
                  </a:moveTo>
                  <a:lnTo>
                    <a:pt x="0" y="342"/>
                  </a:lnTo>
                  <a:lnTo>
                    <a:pt x="259" y="2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AA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771900" y="1341438"/>
              <a:ext cx="438150" cy="508000"/>
            </a:xfrm>
            <a:custGeom>
              <a:avLst/>
              <a:gdLst>
                <a:gd name="T0" fmla="*/ 0 w 276"/>
                <a:gd name="T1" fmla="*/ 121 h 320"/>
                <a:gd name="T2" fmla="*/ 276 w 276"/>
                <a:gd name="T3" fmla="*/ 320 h 320"/>
                <a:gd name="T4" fmla="*/ 259 w 276"/>
                <a:gd name="T5" fmla="*/ 0 h 320"/>
                <a:gd name="T6" fmla="*/ 0 w 276"/>
                <a:gd name="T7" fmla="*/ 12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20">
                  <a:moveTo>
                    <a:pt x="0" y="121"/>
                  </a:moveTo>
                  <a:lnTo>
                    <a:pt x="276" y="320"/>
                  </a:lnTo>
                  <a:lnTo>
                    <a:pt x="259" y="0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621213" y="2155825"/>
              <a:ext cx="403225" cy="473075"/>
            </a:xfrm>
            <a:custGeom>
              <a:avLst/>
              <a:gdLst>
                <a:gd name="T0" fmla="*/ 0 w 254"/>
                <a:gd name="T1" fmla="*/ 0 h 298"/>
                <a:gd name="T2" fmla="*/ 198 w 254"/>
                <a:gd name="T3" fmla="*/ 298 h 298"/>
                <a:gd name="T4" fmla="*/ 254 w 254"/>
                <a:gd name="T5" fmla="*/ 39 h 298"/>
                <a:gd name="T6" fmla="*/ 0 w 254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98">
                  <a:moveTo>
                    <a:pt x="0" y="0"/>
                  </a:moveTo>
                  <a:lnTo>
                    <a:pt x="198" y="298"/>
                  </a:lnTo>
                  <a:lnTo>
                    <a:pt x="254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D2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935538" y="2217738"/>
              <a:ext cx="288925" cy="411162"/>
            </a:xfrm>
            <a:custGeom>
              <a:avLst/>
              <a:gdLst>
                <a:gd name="T0" fmla="*/ 56 w 182"/>
                <a:gd name="T1" fmla="*/ 0 h 259"/>
                <a:gd name="T2" fmla="*/ 0 w 182"/>
                <a:gd name="T3" fmla="*/ 259 h 259"/>
                <a:gd name="T4" fmla="*/ 182 w 182"/>
                <a:gd name="T5" fmla="*/ 16 h 259"/>
                <a:gd name="T6" fmla="*/ 56 w 182"/>
                <a:gd name="T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59">
                  <a:moveTo>
                    <a:pt x="56" y="0"/>
                  </a:moveTo>
                  <a:lnTo>
                    <a:pt x="0" y="259"/>
                  </a:lnTo>
                  <a:lnTo>
                    <a:pt x="182" y="16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2EB8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621213" y="1376363"/>
              <a:ext cx="568325" cy="779462"/>
            </a:xfrm>
            <a:custGeom>
              <a:avLst/>
              <a:gdLst>
                <a:gd name="T0" fmla="*/ 358 w 358"/>
                <a:gd name="T1" fmla="*/ 0 h 491"/>
                <a:gd name="T2" fmla="*/ 0 w 358"/>
                <a:gd name="T3" fmla="*/ 491 h 491"/>
                <a:gd name="T4" fmla="*/ 287 w 358"/>
                <a:gd name="T5" fmla="*/ 359 h 491"/>
                <a:gd name="T6" fmla="*/ 358 w 358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8" h="491">
                  <a:moveTo>
                    <a:pt x="358" y="0"/>
                  </a:moveTo>
                  <a:lnTo>
                    <a:pt x="0" y="491"/>
                  </a:lnTo>
                  <a:lnTo>
                    <a:pt x="287" y="35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05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621213" y="1946275"/>
              <a:ext cx="455613" cy="271462"/>
            </a:xfrm>
            <a:custGeom>
              <a:avLst/>
              <a:gdLst>
                <a:gd name="T0" fmla="*/ 0 w 287"/>
                <a:gd name="T1" fmla="*/ 132 h 171"/>
                <a:gd name="T2" fmla="*/ 254 w 287"/>
                <a:gd name="T3" fmla="*/ 171 h 171"/>
                <a:gd name="T4" fmla="*/ 287 w 287"/>
                <a:gd name="T5" fmla="*/ 0 h 171"/>
                <a:gd name="T6" fmla="*/ 0 w 287"/>
                <a:gd name="T7" fmla="*/ 13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171">
                  <a:moveTo>
                    <a:pt x="0" y="132"/>
                  </a:moveTo>
                  <a:lnTo>
                    <a:pt x="254" y="171"/>
                  </a:lnTo>
                  <a:lnTo>
                    <a:pt x="287" y="0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2A8D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5076825" y="1376363"/>
              <a:ext cx="130175" cy="569912"/>
            </a:xfrm>
            <a:custGeom>
              <a:avLst/>
              <a:gdLst>
                <a:gd name="T0" fmla="*/ 71 w 82"/>
                <a:gd name="T1" fmla="*/ 0 h 359"/>
                <a:gd name="T2" fmla="*/ 71 w 82"/>
                <a:gd name="T3" fmla="*/ 0 h 359"/>
                <a:gd name="T4" fmla="*/ 0 w 82"/>
                <a:gd name="T5" fmla="*/ 359 h 359"/>
                <a:gd name="T6" fmla="*/ 82 w 82"/>
                <a:gd name="T7" fmla="*/ 320 h 359"/>
                <a:gd name="T8" fmla="*/ 71 w 82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359">
                  <a:moveTo>
                    <a:pt x="71" y="0"/>
                  </a:moveTo>
                  <a:lnTo>
                    <a:pt x="71" y="0"/>
                  </a:lnTo>
                  <a:lnTo>
                    <a:pt x="0" y="359"/>
                  </a:lnTo>
                  <a:lnTo>
                    <a:pt x="82" y="32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203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024438" y="1884363"/>
              <a:ext cx="200025" cy="358775"/>
            </a:xfrm>
            <a:custGeom>
              <a:avLst/>
              <a:gdLst>
                <a:gd name="T0" fmla="*/ 33 w 126"/>
                <a:gd name="T1" fmla="*/ 39 h 226"/>
                <a:gd name="T2" fmla="*/ 0 w 126"/>
                <a:gd name="T3" fmla="*/ 210 h 226"/>
                <a:gd name="T4" fmla="*/ 126 w 126"/>
                <a:gd name="T5" fmla="*/ 226 h 226"/>
                <a:gd name="T6" fmla="*/ 115 w 126"/>
                <a:gd name="T7" fmla="*/ 0 h 226"/>
                <a:gd name="T8" fmla="*/ 33 w 126"/>
                <a:gd name="T9" fmla="*/ 3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26">
                  <a:moveTo>
                    <a:pt x="33" y="39"/>
                  </a:moveTo>
                  <a:lnTo>
                    <a:pt x="0" y="210"/>
                  </a:lnTo>
                  <a:lnTo>
                    <a:pt x="126" y="226"/>
                  </a:lnTo>
                  <a:lnTo>
                    <a:pt x="115" y="0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1D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189538" y="1376363"/>
              <a:ext cx="430213" cy="508000"/>
            </a:xfrm>
            <a:custGeom>
              <a:avLst/>
              <a:gdLst>
                <a:gd name="T0" fmla="*/ 0 w 271"/>
                <a:gd name="T1" fmla="*/ 0 h 320"/>
                <a:gd name="T2" fmla="*/ 11 w 271"/>
                <a:gd name="T3" fmla="*/ 320 h 320"/>
                <a:gd name="T4" fmla="*/ 271 w 271"/>
                <a:gd name="T5" fmla="*/ 204 h 320"/>
                <a:gd name="T6" fmla="*/ 0 w 271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" h="320">
                  <a:moveTo>
                    <a:pt x="0" y="0"/>
                  </a:moveTo>
                  <a:lnTo>
                    <a:pt x="11" y="320"/>
                  </a:lnTo>
                  <a:lnTo>
                    <a:pt x="271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E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5207000" y="1700213"/>
              <a:ext cx="412750" cy="542925"/>
            </a:xfrm>
            <a:custGeom>
              <a:avLst/>
              <a:gdLst>
                <a:gd name="T0" fmla="*/ 260 w 260"/>
                <a:gd name="T1" fmla="*/ 0 h 342"/>
                <a:gd name="T2" fmla="*/ 0 w 260"/>
                <a:gd name="T3" fmla="*/ 116 h 342"/>
                <a:gd name="T4" fmla="*/ 11 w 260"/>
                <a:gd name="T5" fmla="*/ 342 h 342"/>
                <a:gd name="T6" fmla="*/ 260 w 260"/>
                <a:gd name="T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0" h="342">
                  <a:moveTo>
                    <a:pt x="260" y="0"/>
                  </a:moveTo>
                  <a:lnTo>
                    <a:pt x="0" y="116"/>
                  </a:lnTo>
                  <a:lnTo>
                    <a:pt x="11" y="342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243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990975" y="1849438"/>
              <a:ext cx="254000" cy="306387"/>
            </a:xfrm>
            <a:custGeom>
              <a:avLst/>
              <a:gdLst>
                <a:gd name="T0" fmla="*/ 0 w 160"/>
                <a:gd name="T1" fmla="*/ 193 h 193"/>
                <a:gd name="T2" fmla="*/ 160 w 160"/>
                <a:gd name="T3" fmla="*/ 193 h 193"/>
                <a:gd name="T4" fmla="*/ 138 w 160"/>
                <a:gd name="T5" fmla="*/ 0 h 193"/>
                <a:gd name="T6" fmla="*/ 0 w 160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93">
                  <a:moveTo>
                    <a:pt x="0" y="193"/>
                  </a:moveTo>
                  <a:lnTo>
                    <a:pt x="160" y="193"/>
                  </a:lnTo>
                  <a:lnTo>
                    <a:pt x="138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01E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210050" y="1849438"/>
              <a:ext cx="411163" cy="306387"/>
            </a:xfrm>
            <a:custGeom>
              <a:avLst/>
              <a:gdLst>
                <a:gd name="T0" fmla="*/ 0 w 259"/>
                <a:gd name="T1" fmla="*/ 0 h 193"/>
                <a:gd name="T2" fmla="*/ 22 w 259"/>
                <a:gd name="T3" fmla="*/ 193 h 193"/>
                <a:gd name="T4" fmla="*/ 259 w 259"/>
                <a:gd name="T5" fmla="*/ 193 h 193"/>
                <a:gd name="T6" fmla="*/ 0 w 259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93">
                  <a:moveTo>
                    <a:pt x="0" y="0"/>
                  </a:moveTo>
                  <a:lnTo>
                    <a:pt x="22" y="193"/>
                  </a:lnTo>
                  <a:lnTo>
                    <a:pt x="259" y="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5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990975" y="2155825"/>
              <a:ext cx="271463" cy="236537"/>
            </a:xfrm>
            <a:custGeom>
              <a:avLst/>
              <a:gdLst>
                <a:gd name="T0" fmla="*/ 160 w 171"/>
                <a:gd name="T1" fmla="*/ 0 h 149"/>
                <a:gd name="T2" fmla="*/ 0 w 171"/>
                <a:gd name="T3" fmla="*/ 0 h 149"/>
                <a:gd name="T4" fmla="*/ 94 w 171"/>
                <a:gd name="T5" fmla="*/ 149 h 149"/>
                <a:gd name="T6" fmla="*/ 171 w 171"/>
                <a:gd name="T7" fmla="*/ 111 h 149"/>
                <a:gd name="T8" fmla="*/ 160 w 171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49">
                  <a:moveTo>
                    <a:pt x="160" y="0"/>
                  </a:moveTo>
                  <a:lnTo>
                    <a:pt x="0" y="0"/>
                  </a:lnTo>
                  <a:lnTo>
                    <a:pt x="94" y="149"/>
                  </a:lnTo>
                  <a:lnTo>
                    <a:pt x="171" y="111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E41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140200" y="2332038"/>
              <a:ext cx="157163" cy="296862"/>
            </a:xfrm>
            <a:custGeom>
              <a:avLst/>
              <a:gdLst>
                <a:gd name="T0" fmla="*/ 77 w 99"/>
                <a:gd name="T1" fmla="*/ 0 h 187"/>
                <a:gd name="T2" fmla="*/ 0 w 99"/>
                <a:gd name="T3" fmla="*/ 38 h 187"/>
                <a:gd name="T4" fmla="*/ 99 w 99"/>
                <a:gd name="T5" fmla="*/ 187 h 187"/>
                <a:gd name="T6" fmla="*/ 77 w 99"/>
                <a:gd name="T7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87">
                  <a:moveTo>
                    <a:pt x="77" y="0"/>
                  </a:moveTo>
                  <a:lnTo>
                    <a:pt x="0" y="38"/>
                  </a:lnTo>
                  <a:lnTo>
                    <a:pt x="99" y="187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C823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640138" y="2155825"/>
              <a:ext cx="500063" cy="473075"/>
            </a:xfrm>
            <a:custGeom>
              <a:avLst/>
              <a:gdLst>
                <a:gd name="T0" fmla="*/ 221 w 315"/>
                <a:gd name="T1" fmla="*/ 0 h 298"/>
                <a:gd name="T2" fmla="*/ 0 w 315"/>
                <a:gd name="T3" fmla="*/ 298 h 298"/>
                <a:gd name="T4" fmla="*/ 315 w 315"/>
                <a:gd name="T5" fmla="*/ 149 h 298"/>
                <a:gd name="T6" fmla="*/ 221 w 31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5" h="298">
                  <a:moveTo>
                    <a:pt x="221" y="0"/>
                  </a:moveTo>
                  <a:lnTo>
                    <a:pt x="0" y="298"/>
                  </a:lnTo>
                  <a:lnTo>
                    <a:pt x="315" y="14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791D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640138" y="2392363"/>
              <a:ext cx="657225" cy="236537"/>
            </a:xfrm>
            <a:custGeom>
              <a:avLst/>
              <a:gdLst>
                <a:gd name="T0" fmla="*/ 0 w 414"/>
                <a:gd name="T1" fmla="*/ 149 h 149"/>
                <a:gd name="T2" fmla="*/ 414 w 414"/>
                <a:gd name="T3" fmla="*/ 149 h 149"/>
                <a:gd name="T4" fmla="*/ 315 w 414"/>
                <a:gd name="T5" fmla="*/ 0 h 149"/>
                <a:gd name="T6" fmla="*/ 0 w 414"/>
                <a:gd name="T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4" h="149">
                  <a:moveTo>
                    <a:pt x="0" y="149"/>
                  </a:moveTo>
                  <a:lnTo>
                    <a:pt x="414" y="149"/>
                  </a:lnTo>
                  <a:lnTo>
                    <a:pt x="315" y="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E4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244975" y="2155825"/>
              <a:ext cx="376238" cy="176212"/>
            </a:xfrm>
            <a:custGeom>
              <a:avLst/>
              <a:gdLst>
                <a:gd name="T0" fmla="*/ 237 w 237"/>
                <a:gd name="T1" fmla="*/ 0 h 111"/>
                <a:gd name="T2" fmla="*/ 0 w 237"/>
                <a:gd name="T3" fmla="*/ 0 h 111"/>
                <a:gd name="T4" fmla="*/ 160 w 237"/>
                <a:gd name="T5" fmla="*/ 111 h 111"/>
                <a:gd name="T6" fmla="*/ 237 w 237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" h="111">
                  <a:moveTo>
                    <a:pt x="237" y="0"/>
                  </a:moveTo>
                  <a:lnTo>
                    <a:pt x="0" y="0"/>
                  </a:lnTo>
                  <a:lnTo>
                    <a:pt x="160" y="11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6E1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244975" y="2155825"/>
              <a:ext cx="254000" cy="473075"/>
            </a:xfrm>
            <a:custGeom>
              <a:avLst/>
              <a:gdLst>
                <a:gd name="T0" fmla="*/ 0 w 160"/>
                <a:gd name="T1" fmla="*/ 0 h 298"/>
                <a:gd name="T2" fmla="*/ 33 w 160"/>
                <a:gd name="T3" fmla="*/ 298 h 298"/>
                <a:gd name="T4" fmla="*/ 160 w 160"/>
                <a:gd name="T5" fmla="*/ 111 h 298"/>
                <a:gd name="T6" fmla="*/ 0 w 160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298">
                  <a:moveTo>
                    <a:pt x="0" y="0"/>
                  </a:moveTo>
                  <a:lnTo>
                    <a:pt x="33" y="298"/>
                  </a:lnTo>
                  <a:lnTo>
                    <a:pt x="16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2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498975" y="2155825"/>
              <a:ext cx="436563" cy="473075"/>
            </a:xfrm>
            <a:custGeom>
              <a:avLst/>
              <a:gdLst>
                <a:gd name="T0" fmla="*/ 77 w 275"/>
                <a:gd name="T1" fmla="*/ 0 h 298"/>
                <a:gd name="T2" fmla="*/ 0 w 275"/>
                <a:gd name="T3" fmla="*/ 111 h 298"/>
                <a:gd name="T4" fmla="*/ 275 w 275"/>
                <a:gd name="T5" fmla="*/ 298 h 298"/>
                <a:gd name="T6" fmla="*/ 77 w 275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98">
                  <a:moveTo>
                    <a:pt x="77" y="0"/>
                  </a:moveTo>
                  <a:lnTo>
                    <a:pt x="0" y="111"/>
                  </a:lnTo>
                  <a:lnTo>
                    <a:pt x="275" y="29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590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297363" y="2332038"/>
              <a:ext cx="638175" cy="296862"/>
            </a:xfrm>
            <a:custGeom>
              <a:avLst/>
              <a:gdLst>
                <a:gd name="T0" fmla="*/ 402 w 402"/>
                <a:gd name="T1" fmla="*/ 187 h 187"/>
                <a:gd name="T2" fmla="*/ 127 w 402"/>
                <a:gd name="T3" fmla="*/ 0 h 187"/>
                <a:gd name="T4" fmla="*/ 0 w 402"/>
                <a:gd name="T5" fmla="*/ 187 h 187"/>
                <a:gd name="T6" fmla="*/ 402 w 402"/>
                <a:gd name="T7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2" h="187">
                  <a:moveTo>
                    <a:pt x="402" y="187"/>
                  </a:moveTo>
                  <a:lnTo>
                    <a:pt x="127" y="0"/>
                  </a:lnTo>
                  <a:lnTo>
                    <a:pt x="0" y="187"/>
                  </a:lnTo>
                  <a:lnTo>
                    <a:pt x="402" y="187"/>
                  </a:lnTo>
                  <a:close/>
                </a:path>
              </a:pathLst>
            </a:custGeom>
            <a:solidFill>
              <a:srgbClr val="6C15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454525" y="596901"/>
              <a:ext cx="647700" cy="341312"/>
            </a:xfrm>
            <a:custGeom>
              <a:avLst/>
              <a:gdLst>
                <a:gd name="T0" fmla="*/ 0 w 408"/>
                <a:gd name="T1" fmla="*/ 0 h 215"/>
                <a:gd name="T2" fmla="*/ 144 w 408"/>
                <a:gd name="T3" fmla="*/ 215 h 215"/>
                <a:gd name="T4" fmla="*/ 408 w 408"/>
                <a:gd name="T5" fmla="*/ 0 h 215"/>
                <a:gd name="T6" fmla="*/ 0 w 408"/>
                <a:gd name="T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215">
                  <a:moveTo>
                    <a:pt x="0" y="0"/>
                  </a:moveTo>
                  <a:lnTo>
                    <a:pt x="144" y="215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683125" y="596901"/>
              <a:ext cx="419100" cy="481012"/>
            </a:xfrm>
            <a:custGeom>
              <a:avLst/>
              <a:gdLst>
                <a:gd name="T0" fmla="*/ 264 w 264"/>
                <a:gd name="T1" fmla="*/ 0 h 303"/>
                <a:gd name="T2" fmla="*/ 0 w 264"/>
                <a:gd name="T3" fmla="*/ 215 h 303"/>
                <a:gd name="T4" fmla="*/ 55 w 264"/>
                <a:gd name="T5" fmla="*/ 303 h 303"/>
                <a:gd name="T6" fmla="*/ 264 w 26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303">
                  <a:moveTo>
                    <a:pt x="264" y="0"/>
                  </a:moveTo>
                  <a:lnTo>
                    <a:pt x="0" y="215"/>
                  </a:lnTo>
                  <a:lnTo>
                    <a:pt x="55" y="30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0A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551363" y="938213"/>
              <a:ext cx="219075" cy="139700"/>
            </a:xfrm>
            <a:custGeom>
              <a:avLst/>
              <a:gdLst>
                <a:gd name="T0" fmla="*/ 83 w 138"/>
                <a:gd name="T1" fmla="*/ 0 h 88"/>
                <a:gd name="T2" fmla="*/ 0 w 138"/>
                <a:gd name="T3" fmla="*/ 66 h 88"/>
                <a:gd name="T4" fmla="*/ 138 w 138"/>
                <a:gd name="T5" fmla="*/ 88 h 88"/>
                <a:gd name="T6" fmla="*/ 83 w 13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88">
                  <a:moveTo>
                    <a:pt x="83" y="0"/>
                  </a:moveTo>
                  <a:lnTo>
                    <a:pt x="0" y="66"/>
                  </a:lnTo>
                  <a:lnTo>
                    <a:pt x="138" y="8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7B9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165600" y="990600"/>
              <a:ext cx="385763" cy="350837"/>
            </a:xfrm>
            <a:custGeom>
              <a:avLst/>
              <a:gdLst>
                <a:gd name="T0" fmla="*/ 0 w 243"/>
                <a:gd name="T1" fmla="*/ 0 h 221"/>
                <a:gd name="T2" fmla="*/ 11 w 243"/>
                <a:gd name="T3" fmla="*/ 221 h 221"/>
                <a:gd name="T4" fmla="*/ 243 w 243"/>
                <a:gd name="T5" fmla="*/ 33 h 221"/>
                <a:gd name="T6" fmla="*/ 0 w 243"/>
                <a:gd name="T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221">
                  <a:moveTo>
                    <a:pt x="0" y="0"/>
                  </a:moveTo>
                  <a:lnTo>
                    <a:pt x="11" y="221"/>
                  </a:lnTo>
                  <a:lnTo>
                    <a:pt x="243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183063" y="1042988"/>
              <a:ext cx="587375" cy="298450"/>
            </a:xfrm>
            <a:custGeom>
              <a:avLst/>
              <a:gdLst>
                <a:gd name="T0" fmla="*/ 0 w 370"/>
                <a:gd name="T1" fmla="*/ 188 h 188"/>
                <a:gd name="T2" fmla="*/ 370 w 370"/>
                <a:gd name="T3" fmla="*/ 22 h 188"/>
                <a:gd name="T4" fmla="*/ 232 w 370"/>
                <a:gd name="T5" fmla="*/ 0 h 188"/>
                <a:gd name="T6" fmla="*/ 0 w 370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" h="188">
                  <a:moveTo>
                    <a:pt x="0" y="188"/>
                  </a:moveTo>
                  <a:lnTo>
                    <a:pt x="370" y="22"/>
                  </a:lnTo>
                  <a:lnTo>
                    <a:pt x="232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rgbClr val="F15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787900" y="596901"/>
              <a:ext cx="463550" cy="455612"/>
            </a:xfrm>
            <a:custGeom>
              <a:avLst/>
              <a:gdLst>
                <a:gd name="T0" fmla="*/ 198 w 292"/>
                <a:gd name="T1" fmla="*/ 0 h 287"/>
                <a:gd name="T2" fmla="*/ 0 w 292"/>
                <a:gd name="T3" fmla="*/ 287 h 287"/>
                <a:gd name="T4" fmla="*/ 292 w 292"/>
                <a:gd name="T5" fmla="*/ 149 h 287"/>
                <a:gd name="T6" fmla="*/ 198 w 292"/>
                <a:gd name="T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87">
                  <a:moveTo>
                    <a:pt x="198" y="0"/>
                  </a:moveTo>
                  <a:lnTo>
                    <a:pt x="0" y="287"/>
                  </a:lnTo>
                  <a:lnTo>
                    <a:pt x="292" y="149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8FC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6" name="Freeform 32"/>
            <p:cNvSpPr>
              <a:spLocks/>
            </p:cNvSpPr>
            <p:nvPr/>
          </p:nvSpPr>
          <p:spPr bwMode="auto">
            <a:xfrm>
              <a:off x="4770438" y="833438"/>
              <a:ext cx="638175" cy="244475"/>
            </a:xfrm>
            <a:custGeom>
              <a:avLst/>
              <a:gdLst>
                <a:gd name="T0" fmla="*/ 11 w 402"/>
                <a:gd name="T1" fmla="*/ 138 h 154"/>
                <a:gd name="T2" fmla="*/ 0 w 402"/>
                <a:gd name="T3" fmla="*/ 154 h 154"/>
                <a:gd name="T4" fmla="*/ 402 w 402"/>
                <a:gd name="T5" fmla="*/ 154 h 154"/>
                <a:gd name="T6" fmla="*/ 303 w 402"/>
                <a:gd name="T7" fmla="*/ 0 h 154"/>
                <a:gd name="T8" fmla="*/ 11 w 402"/>
                <a:gd name="T9" fmla="*/ 1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154">
                  <a:moveTo>
                    <a:pt x="11" y="138"/>
                  </a:moveTo>
                  <a:lnTo>
                    <a:pt x="0" y="154"/>
                  </a:lnTo>
                  <a:lnTo>
                    <a:pt x="402" y="154"/>
                  </a:lnTo>
                  <a:lnTo>
                    <a:pt x="303" y="0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56A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7" name="Freeform 33"/>
            <p:cNvSpPr>
              <a:spLocks/>
            </p:cNvSpPr>
            <p:nvPr/>
          </p:nvSpPr>
          <p:spPr bwMode="auto">
            <a:xfrm>
              <a:off x="5102225" y="596901"/>
              <a:ext cx="647700" cy="236537"/>
            </a:xfrm>
            <a:custGeom>
              <a:avLst/>
              <a:gdLst>
                <a:gd name="T0" fmla="*/ 0 w 408"/>
                <a:gd name="T1" fmla="*/ 0 h 149"/>
                <a:gd name="T2" fmla="*/ 94 w 408"/>
                <a:gd name="T3" fmla="*/ 149 h 149"/>
                <a:gd name="T4" fmla="*/ 408 w 408"/>
                <a:gd name="T5" fmla="*/ 0 h 149"/>
                <a:gd name="T6" fmla="*/ 0 w 408"/>
                <a:gd name="T7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8" h="149">
                  <a:moveTo>
                    <a:pt x="0" y="0"/>
                  </a:moveTo>
                  <a:lnTo>
                    <a:pt x="94" y="149"/>
                  </a:lnTo>
                  <a:lnTo>
                    <a:pt x="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B5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8" name="Freeform 34"/>
            <p:cNvSpPr>
              <a:spLocks/>
            </p:cNvSpPr>
            <p:nvPr/>
          </p:nvSpPr>
          <p:spPr bwMode="auto">
            <a:xfrm>
              <a:off x="5251450" y="596901"/>
              <a:ext cx="498475" cy="481012"/>
            </a:xfrm>
            <a:custGeom>
              <a:avLst/>
              <a:gdLst>
                <a:gd name="T0" fmla="*/ 314 w 314"/>
                <a:gd name="T1" fmla="*/ 0 h 303"/>
                <a:gd name="T2" fmla="*/ 0 w 314"/>
                <a:gd name="T3" fmla="*/ 149 h 303"/>
                <a:gd name="T4" fmla="*/ 99 w 314"/>
                <a:gd name="T5" fmla="*/ 303 h 303"/>
                <a:gd name="T6" fmla="*/ 314 w 314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03">
                  <a:moveTo>
                    <a:pt x="314" y="0"/>
                  </a:moveTo>
                  <a:lnTo>
                    <a:pt x="0" y="149"/>
                  </a:lnTo>
                  <a:lnTo>
                    <a:pt x="99" y="30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60B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9" name="Freeform 35"/>
            <p:cNvSpPr>
              <a:spLocks/>
            </p:cNvSpPr>
            <p:nvPr/>
          </p:nvSpPr>
          <p:spPr bwMode="auto">
            <a:xfrm>
              <a:off x="4376738" y="596901"/>
              <a:ext cx="306388" cy="446087"/>
            </a:xfrm>
            <a:custGeom>
              <a:avLst/>
              <a:gdLst>
                <a:gd name="T0" fmla="*/ 193 w 193"/>
                <a:gd name="T1" fmla="*/ 215 h 281"/>
                <a:gd name="T2" fmla="*/ 49 w 193"/>
                <a:gd name="T3" fmla="*/ 0 h 281"/>
                <a:gd name="T4" fmla="*/ 0 w 193"/>
                <a:gd name="T5" fmla="*/ 265 h 281"/>
                <a:gd name="T6" fmla="*/ 110 w 193"/>
                <a:gd name="T7" fmla="*/ 281 h 281"/>
                <a:gd name="T8" fmla="*/ 193 w 193"/>
                <a:gd name="T9" fmla="*/ 215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281">
                  <a:moveTo>
                    <a:pt x="193" y="215"/>
                  </a:moveTo>
                  <a:lnTo>
                    <a:pt x="49" y="0"/>
                  </a:lnTo>
                  <a:lnTo>
                    <a:pt x="0" y="265"/>
                  </a:lnTo>
                  <a:lnTo>
                    <a:pt x="110" y="281"/>
                  </a:lnTo>
                  <a:lnTo>
                    <a:pt x="193" y="215"/>
                  </a:lnTo>
                  <a:close/>
                </a:path>
              </a:pathLst>
            </a:custGeom>
            <a:solidFill>
              <a:srgbClr val="FE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0" name="Freeform 36"/>
            <p:cNvSpPr>
              <a:spLocks/>
            </p:cNvSpPr>
            <p:nvPr/>
          </p:nvSpPr>
          <p:spPr bwMode="auto">
            <a:xfrm>
              <a:off x="4165600" y="596901"/>
              <a:ext cx="288925" cy="420687"/>
            </a:xfrm>
            <a:custGeom>
              <a:avLst/>
              <a:gdLst>
                <a:gd name="T0" fmla="*/ 0 w 182"/>
                <a:gd name="T1" fmla="*/ 248 h 265"/>
                <a:gd name="T2" fmla="*/ 133 w 182"/>
                <a:gd name="T3" fmla="*/ 265 h 265"/>
                <a:gd name="T4" fmla="*/ 182 w 182"/>
                <a:gd name="T5" fmla="*/ 0 h 265"/>
                <a:gd name="T6" fmla="*/ 0 w 182"/>
                <a:gd name="T7" fmla="*/ 248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265">
                  <a:moveTo>
                    <a:pt x="0" y="248"/>
                  </a:moveTo>
                  <a:lnTo>
                    <a:pt x="133" y="265"/>
                  </a:lnTo>
                  <a:lnTo>
                    <a:pt x="182" y="0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F158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1" name="Freeform 37"/>
            <p:cNvSpPr>
              <a:spLocks/>
            </p:cNvSpPr>
            <p:nvPr/>
          </p:nvSpPr>
          <p:spPr bwMode="auto">
            <a:xfrm>
              <a:off x="4183063" y="1279525"/>
              <a:ext cx="139700" cy="569912"/>
            </a:xfrm>
            <a:custGeom>
              <a:avLst/>
              <a:gdLst>
                <a:gd name="T0" fmla="*/ 0 w 88"/>
                <a:gd name="T1" fmla="*/ 39 h 359"/>
                <a:gd name="T2" fmla="*/ 17 w 88"/>
                <a:gd name="T3" fmla="*/ 359 h 359"/>
                <a:gd name="T4" fmla="*/ 88 w 88"/>
                <a:gd name="T5" fmla="*/ 0 h 359"/>
                <a:gd name="T6" fmla="*/ 0 w 88"/>
                <a:gd name="T7" fmla="*/ 3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59">
                  <a:moveTo>
                    <a:pt x="0" y="39"/>
                  </a:moveTo>
                  <a:lnTo>
                    <a:pt x="17" y="359"/>
                  </a:lnTo>
                  <a:lnTo>
                    <a:pt x="88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99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2" name="Freeform 38"/>
            <p:cNvSpPr>
              <a:spLocks/>
            </p:cNvSpPr>
            <p:nvPr/>
          </p:nvSpPr>
          <p:spPr bwMode="auto">
            <a:xfrm>
              <a:off x="4210050" y="1077913"/>
              <a:ext cx="560388" cy="771525"/>
            </a:xfrm>
            <a:custGeom>
              <a:avLst/>
              <a:gdLst>
                <a:gd name="T0" fmla="*/ 71 w 353"/>
                <a:gd name="T1" fmla="*/ 127 h 486"/>
                <a:gd name="T2" fmla="*/ 0 w 353"/>
                <a:gd name="T3" fmla="*/ 486 h 486"/>
                <a:gd name="T4" fmla="*/ 353 w 353"/>
                <a:gd name="T5" fmla="*/ 0 h 486"/>
                <a:gd name="T6" fmla="*/ 71 w 353"/>
                <a:gd name="T7" fmla="*/ 127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486">
                  <a:moveTo>
                    <a:pt x="71" y="127"/>
                  </a:moveTo>
                  <a:lnTo>
                    <a:pt x="0" y="486"/>
                  </a:lnTo>
                  <a:lnTo>
                    <a:pt x="353" y="0"/>
                  </a:lnTo>
                  <a:lnTo>
                    <a:pt x="71" y="127"/>
                  </a:lnTo>
                  <a:close/>
                </a:path>
              </a:pathLst>
            </a:custGeom>
            <a:solidFill>
              <a:srgbClr val="F27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4063947" y="4753285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57D4D9C-F2B0-43DE-A5C2-9D2E4EA2BC27}"/>
              </a:ext>
            </a:extLst>
          </p:cNvPr>
          <p:cNvSpPr txBox="1"/>
          <p:nvPr/>
        </p:nvSpPr>
        <p:spPr>
          <a:xfrm>
            <a:off x="197695" y="6054514"/>
            <a:ext cx="476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组长：陈铉文</a:t>
            </a:r>
            <a:endParaRPr lang="en-US" altLang="zh-CN" b="1" dirty="0">
              <a:solidFill>
                <a:schemeClr val="bg1"/>
              </a:solidFill>
              <a:latin typeface="+mj-lt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+mj-lt"/>
              </a:rPr>
              <a:t>组员：刘值成   于 坤</a:t>
            </a:r>
            <a:r>
              <a:rPr lang="en-US" altLang="zh-CN" b="1" dirty="0">
                <a:solidFill>
                  <a:schemeClr val="bg1"/>
                </a:solidFill>
                <a:latin typeface="+mj-lt"/>
              </a:rPr>
              <a:t>   </a:t>
            </a:r>
            <a:r>
              <a:rPr lang="zh-CN" altLang="en-US" b="1" dirty="0">
                <a:solidFill>
                  <a:schemeClr val="bg1"/>
                </a:solidFill>
                <a:latin typeface="+mj-lt"/>
              </a:rPr>
              <a:t>张威杰   章奇妙</a:t>
            </a:r>
          </a:p>
        </p:txBody>
      </p:sp>
    </p:spTree>
    <p:extLst>
      <p:ext uri="{BB962C8B-B14F-4D97-AF65-F5344CB8AC3E}">
        <p14:creationId xmlns:p14="http://schemas.microsoft.com/office/powerpoint/2010/main" val="270947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9" grpId="0"/>
      <p:bldP spid="5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829735-1F87-4A5F-A057-200778FF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51" y="1302726"/>
            <a:ext cx="6736797" cy="55318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7B7123F-7527-4197-AF76-4CCBCF34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009" y="3598862"/>
            <a:ext cx="48768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575" y="1972720"/>
            <a:ext cx="1217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000" b="1" dirty="0">
                <a:solidFill>
                  <a:schemeClr val="bg1"/>
                </a:solidFill>
              </a:rPr>
              <a:t>用户大类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256121-D873-430D-A7F0-FFAF790DE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47041"/>
              </p:ext>
            </p:extLst>
          </p:nvPr>
        </p:nvGraphicFramePr>
        <p:xfrm>
          <a:off x="1329268" y="2810419"/>
          <a:ext cx="6719892" cy="16885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8132">
                  <a:extLst>
                    <a:ext uri="{9D8B030D-6E8A-4147-A177-3AD203B41FA5}">
                      <a16:colId xmlns:a16="http://schemas.microsoft.com/office/drawing/2014/main" val="4148126641"/>
                    </a:ext>
                  </a:extLst>
                </a:gridCol>
                <a:gridCol w="4541760">
                  <a:extLst>
                    <a:ext uri="{9D8B030D-6E8A-4147-A177-3AD203B41FA5}">
                      <a16:colId xmlns:a16="http://schemas.microsoft.com/office/drawing/2014/main" val="2672968036"/>
                    </a:ext>
                  </a:extLst>
                </a:gridCol>
              </a:tblGrid>
              <a:tr h="2392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39645"/>
                  </a:ext>
                </a:extLst>
              </a:tr>
              <a:tr h="9570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网站维护者，管理后台，负责案例系统管理，用户权限调整，项目实例管理（冻结，删除），数据库备份与恢复，日志处理，系统升级等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889058"/>
                  </a:ext>
                </a:extLst>
              </a:tr>
              <a:tr h="47850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网站的用户，可使用除了网站所有基础功能。进入项目后会有功能差别。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776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9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用户逻辑类别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3039"/>
              </p:ext>
            </p:extLst>
          </p:nvPr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D20573-2D38-4BB8-92BF-3F8F860F7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77287"/>
              </p:ext>
            </p:extLst>
          </p:nvPr>
        </p:nvGraphicFramePr>
        <p:xfrm>
          <a:off x="1190303" y="3571285"/>
          <a:ext cx="6858000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898">
                  <a:extLst>
                    <a:ext uri="{9D8B030D-6E8A-4147-A177-3AD203B41FA5}">
                      <a16:colId xmlns:a16="http://schemas.microsoft.com/office/drawing/2014/main" val="3581379178"/>
                    </a:ext>
                  </a:extLst>
                </a:gridCol>
                <a:gridCol w="4635102">
                  <a:extLst>
                    <a:ext uri="{9D8B030D-6E8A-4147-A177-3AD203B41FA5}">
                      <a16:colId xmlns:a16="http://schemas.microsoft.com/office/drawing/2014/main" val="4161241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32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项目创建人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57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项目的负责人，负责任务安排，任务审核。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任务负责人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264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57294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</p:spTree>
    <p:extLst>
      <p:ext uri="{BB962C8B-B14F-4D97-AF65-F5344CB8AC3E}">
        <p14:creationId xmlns:p14="http://schemas.microsoft.com/office/powerpoint/2010/main" val="36170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界面原型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30682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55BDDC7-893F-4A28-BA28-B7E859F5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8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管理员界面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A89F81-E936-4DAB-B6DC-FD8DF1D3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188" y="1524339"/>
            <a:ext cx="14750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</a:rPr>
              <a:t>案例管理员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76931B-A95B-425D-9920-EB932EA8536A}"/>
              </a:ext>
            </a:extLst>
          </p:cNvPr>
          <p:cNvGraphicFramePr>
            <a:graphicFrameLocks noGrp="1"/>
          </p:cNvGraphicFramePr>
          <p:nvPr/>
        </p:nvGraphicFramePr>
        <p:xfrm>
          <a:off x="3551807" y="2052592"/>
          <a:ext cx="526796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7515">
                  <a:extLst>
                    <a:ext uri="{9D8B030D-6E8A-4147-A177-3AD203B41FA5}">
                      <a16:colId xmlns:a16="http://schemas.microsoft.com/office/drawing/2014/main" val="4087506899"/>
                    </a:ext>
                  </a:extLst>
                </a:gridCol>
                <a:gridCol w="3560445">
                  <a:extLst>
                    <a:ext uri="{9D8B030D-6E8A-4147-A177-3AD203B41FA5}">
                      <a16:colId xmlns:a16="http://schemas.microsoft.com/office/drawing/2014/main" val="286157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90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案例管理员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制作案例，并可对上传的案例进行修改。可以将案例公开给他人使用。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029080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3D20573-2D38-4BB8-92BF-3F8F860F7D22}"/>
              </a:ext>
            </a:extLst>
          </p:cNvPr>
          <p:cNvGraphicFramePr>
            <a:graphicFrameLocks noGrp="1"/>
          </p:cNvGraphicFramePr>
          <p:nvPr/>
        </p:nvGraphicFramePr>
        <p:xfrm>
          <a:off x="1190303" y="3571285"/>
          <a:ext cx="6858000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2898">
                  <a:extLst>
                    <a:ext uri="{9D8B030D-6E8A-4147-A177-3AD203B41FA5}">
                      <a16:colId xmlns:a16="http://schemas.microsoft.com/office/drawing/2014/main" val="3581379178"/>
                    </a:ext>
                  </a:extLst>
                </a:gridCol>
                <a:gridCol w="4635102">
                  <a:extLst>
                    <a:ext uri="{9D8B030D-6E8A-4147-A177-3AD203B41FA5}">
                      <a16:colId xmlns:a16="http://schemas.microsoft.com/office/drawing/2014/main" val="41612417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328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项目创建人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项目发起者，可以分配角色，停用角色，在项目建设过程中一般担任项目经理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573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项目经理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项目的负责人，负责任务安排，任务审核。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981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任务负责人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项目成员，通常负责完成任务，提交任务。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264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指导者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通常由教师担任，可直接查看项目的标准文档（参考答案），主要负责对项目各个任务进行打分评价。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57294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8C7DD16-F7B3-4BC8-AAF9-9CCADE22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01" y="3092985"/>
            <a:ext cx="2249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bg1"/>
                </a:solidFill>
              </a:rPr>
              <a:t>项目中的角色分类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914B3-6A00-4346-87C4-D1D54D79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68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31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顶层用例图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4252C7-5912-451A-BB60-596AF716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142857"/>
            <a:ext cx="9144000" cy="555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D18B0844-2FC7-4E9B-8A83-232A278C47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3200" y="1172366"/>
            <a:ext cx="8395468" cy="4347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6035" y="57799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27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655723" y="584555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案例管理</a:t>
            </a:r>
            <a:endParaRPr lang="zh-CN" altLang="en-US" sz="3200" b="1" dirty="0"/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C3EBE4A2-6F27-43B9-A8BD-39D4714C52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3039" y="303402"/>
            <a:ext cx="6739840" cy="554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78">
            <a:extLst>
              <a:ext uri="{FF2B5EF4-FFF2-40B4-BE49-F238E27FC236}">
                <a16:creationId xmlns:a16="http://schemas.microsoft.com/office/drawing/2014/main" id="{AAC5EEFB-A981-4831-9228-DCAAF21089D8}"/>
              </a:ext>
            </a:extLst>
          </p:cNvPr>
          <p:cNvSpPr/>
          <p:nvPr/>
        </p:nvSpPr>
        <p:spPr>
          <a:xfrm>
            <a:off x="7873310" y="6185067"/>
            <a:ext cx="935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BY-G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01</a:t>
            </a:r>
            <a:endParaRPr lang="id-ID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2">
            <a:extLst>
              <a:ext uri="{FF2B5EF4-FFF2-40B4-BE49-F238E27FC236}">
                <a16:creationId xmlns:a16="http://schemas.microsoft.com/office/drawing/2014/main" id="{053DF39F-5A45-47DA-94BE-B31113CF7B97}"/>
              </a:ext>
            </a:extLst>
          </p:cNvPr>
          <p:cNvSpPr txBox="1"/>
          <p:nvPr/>
        </p:nvSpPr>
        <p:spPr>
          <a:xfrm>
            <a:off x="27620" y="330337"/>
            <a:ext cx="25026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Raleway" panose="020B0003030101060003" pitchFamily="34" charset="0"/>
              </a:rPr>
              <a:t>目录：</a:t>
            </a:r>
            <a:endParaRPr lang="id-ID" sz="6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46" name="Rectangle 178">
            <a:extLst>
              <a:ext uri="{FF2B5EF4-FFF2-40B4-BE49-F238E27FC236}">
                <a16:creationId xmlns:a16="http://schemas.microsoft.com/office/drawing/2014/main" id="{7116D325-45A5-4257-A10B-738C024A1411}"/>
              </a:ext>
            </a:extLst>
          </p:cNvPr>
          <p:cNvSpPr/>
          <p:nvPr/>
        </p:nvSpPr>
        <p:spPr>
          <a:xfrm>
            <a:off x="705050" y="1536174"/>
            <a:ext cx="3667992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愿景与范围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用户识别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3.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界面原型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用户需求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5.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需求冲突处理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6.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需求优先级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</a:rPr>
              <a:t>7.</a:t>
            </a:r>
            <a:r>
              <a:rPr lang="zh-CN" altLang="en-US" sz="4000" b="1" dirty="0">
                <a:solidFill>
                  <a:schemeClr val="bg1"/>
                </a:solidFill>
              </a:rPr>
              <a:t>非功能性需求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178">
            <a:extLst>
              <a:ext uri="{FF2B5EF4-FFF2-40B4-BE49-F238E27FC236}">
                <a16:creationId xmlns:a16="http://schemas.microsoft.com/office/drawing/2014/main" id="{C13FC2BE-6BF7-4766-A357-4C113CADDD7C}"/>
              </a:ext>
            </a:extLst>
          </p:cNvPr>
          <p:cNvSpPr/>
          <p:nvPr/>
        </p:nvSpPr>
        <p:spPr>
          <a:xfrm>
            <a:off x="4572000" y="1418630"/>
            <a:ext cx="3650358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8.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数据字典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9.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系统运行环境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10.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描述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11.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测试用例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12.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用户手册</a:t>
            </a:r>
            <a:endParaRPr lang="zh-CN" altLang="zh-CN" sz="4000" b="1" dirty="0">
              <a:solidFill>
                <a:schemeClr val="bg1"/>
              </a:solidFill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13. 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参考资料</a:t>
            </a:r>
            <a:endParaRPr lang="en-US" altLang="zh-CN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14.</a:t>
            </a:r>
            <a:r>
              <a:rPr lang="zh-CN" altLang="en-US" sz="4000" b="1" dirty="0">
                <a:solidFill>
                  <a:schemeClr val="bg1"/>
                </a:solidFill>
                <a:latin typeface="+mj-lt"/>
              </a:rPr>
              <a:t>分工及绩效</a:t>
            </a:r>
            <a:endParaRPr lang="id-ID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55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45" grpId="0"/>
      <p:bldP spid="4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655723" y="5939385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项目管理</a:t>
            </a:r>
            <a:endParaRPr lang="zh-CN" altLang="en-US" sz="32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3E807034-7F72-4AD8-8168-98907F3C62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09953" y="94352"/>
            <a:ext cx="7136781" cy="58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841920" y="575415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管理员</a:t>
            </a:r>
            <a:endParaRPr lang="zh-CN" altLang="en-US" sz="32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7B255C5D-7646-44B8-BCD7-C07ABDC231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72052" y="973108"/>
            <a:ext cx="9312893" cy="46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63882" y="3083626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用例场景说明</a:t>
            </a:r>
            <a:endParaRPr lang="zh-CN" altLang="en-US" sz="3200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20E7E0D-AF88-4516-9377-0D5FC95EB1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12506" y="364245"/>
          <a:ext cx="5199598" cy="632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7893">
                  <a:extLst>
                    <a:ext uri="{9D8B030D-6E8A-4147-A177-3AD203B41FA5}">
                      <a16:colId xmlns:a16="http://schemas.microsoft.com/office/drawing/2014/main" val="2680473401"/>
                    </a:ext>
                  </a:extLst>
                </a:gridCol>
                <a:gridCol w="1191535">
                  <a:extLst>
                    <a:ext uri="{9D8B030D-6E8A-4147-A177-3AD203B41FA5}">
                      <a16:colId xmlns:a16="http://schemas.microsoft.com/office/drawing/2014/main" val="3037033517"/>
                    </a:ext>
                  </a:extLst>
                </a:gridCol>
                <a:gridCol w="1040932">
                  <a:extLst>
                    <a:ext uri="{9D8B030D-6E8A-4147-A177-3AD203B41FA5}">
                      <a16:colId xmlns:a16="http://schemas.microsoft.com/office/drawing/2014/main" val="4027057882"/>
                    </a:ext>
                  </a:extLst>
                </a:gridCol>
                <a:gridCol w="1919238">
                  <a:extLst>
                    <a:ext uri="{9D8B030D-6E8A-4147-A177-3AD203B41FA5}">
                      <a16:colId xmlns:a16="http://schemas.microsoft.com/office/drawing/2014/main" val="305598626"/>
                    </a:ext>
                  </a:extLst>
                </a:gridCol>
              </a:tblGrid>
              <a:tr h="2059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UC-3</a:t>
                      </a:r>
                      <a:r>
                        <a:rPr lang="zh-CN" sz="1100" kern="100">
                          <a:effectLst/>
                        </a:rPr>
                        <a:t>：申请加入团队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843915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创建人：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张威杰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创建日期：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2018</a:t>
                      </a:r>
                      <a:r>
                        <a:rPr lang="zh-CN" sz="1100" kern="100">
                          <a:effectLst/>
                        </a:rPr>
                        <a:t>年</a:t>
                      </a: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zh-CN" sz="1100" kern="100">
                          <a:effectLst/>
                        </a:rPr>
                        <a:t>月</a:t>
                      </a: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zh-CN" sz="1100" kern="100">
                          <a:effectLst/>
                        </a:rPr>
                        <a:t>日星期四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extLst>
                  <a:ext uri="{0D108BD9-81ED-4DB2-BD59-A6C34878D82A}">
                    <a16:rowId xmlns:a16="http://schemas.microsoft.com/office/drawing/2014/main" val="4045480300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主要操作者：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次要操作者：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基于项目的案例教学系统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extLst>
                  <a:ext uri="{0D108BD9-81ED-4DB2-BD59-A6C34878D82A}">
                    <a16:rowId xmlns:a16="http://schemas.microsoft.com/office/drawing/2014/main" val="2957411902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描述：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用户申请加入已有的项目的团队中，向</a:t>
                      </a:r>
                      <a:r>
                        <a:rPr lang="en-US" sz="1100" kern="100">
                          <a:effectLst/>
                        </a:rPr>
                        <a:t>PM</a:t>
                      </a:r>
                      <a:r>
                        <a:rPr lang="zh-CN" sz="1100" kern="100">
                          <a:effectLst/>
                        </a:rPr>
                        <a:t>发出加入的申请。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01500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触发器：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用户想要进入项目进行学习。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741190"/>
                  </a:ext>
                </a:extLst>
              </a:tr>
              <a:tr h="7127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前置条件：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PRE-1: </a:t>
                      </a:r>
                      <a:r>
                        <a:rPr lang="zh-CN" sz="1100" kern="100">
                          <a:effectLst/>
                        </a:rPr>
                        <a:t>用户登陆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PRE-2: </a:t>
                      </a:r>
                      <a:r>
                        <a:rPr lang="zh-CN" sz="1100" kern="100">
                          <a:effectLst/>
                        </a:rPr>
                        <a:t>案例数据库中存在项目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PRE-3</a:t>
                      </a:r>
                      <a:r>
                        <a:rPr lang="zh-CN" sz="1100" kern="100">
                          <a:effectLst/>
                        </a:rPr>
                        <a:t>：该项目允许公开加入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175956"/>
                  </a:ext>
                </a:extLst>
              </a:tr>
              <a:tr h="4657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后置条件：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POST-1</a:t>
                      </a:r>
                      <a:r>
                        <a:rPr lang="zh-CN" sz="1100" kern="100">
                          <a:effectLst/>
                        </a:rPr>
                        <a:t>：系统显示申请以发送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POST-2</a:t>
                      </a:r>
                      <a:r>
                        <a:rPr lang="zh-CN" sz="1100" kern="100">
                          <a:effectLst/>
                        </a:rPr>
                        <a:t>：系统显示申请成功或者申请失败。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917609"/>
                  </a:ext>
                </a:extLst>
              </a:tr>
              <a:tr h="9493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一般性流程：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>
                          <a:effectLst/>
                        </a:rPr>
                        <a:t>查看项目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>
                          <a:effectLst/>
                        </a:rPr>
                        <a:t>点击发送申请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>
                          <a:effectLst/>
                        </a:rPr>
                        <a:t>填写申请理由。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100" kern="100">
                          <a:effectLst/>
                        </a:rPr>
                        <a:t>确认申请。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628532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选择性流程：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929123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异常：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83975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优先级：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低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018436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使用频率：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高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628276"/>
                  </a:ext>
                </a:extLst>
              </a:tr>
              <a:tr h="2187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业务规则：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001675"/>
                  </a:ext>
                </a:extLst>
              </a:tr>
              <a:tr h="2083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其他信息：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所有已在项目中的用户的公开的个人信息。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02795"/>
                  </a:ext>
                </a:extLst>
              </a:tr>
              <a:tr h="4657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假设：</a:t>
                      </a:r>
                      <a:endParaRPr lang="zh-CN" sz="11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341" marR="68341" marT="0" marB="0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794" marR="98794" marT="49397" marB="4939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016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4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024718" y="694097"/>
            <a:ext cx="2656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场景描述统计</a:t>
            </a:r>
            <a:endParaRPr lang="zh-CN" altLang="en-US" sz="3200" b="1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1375762-B811-4B92-8118-9E794433A71D}"/>
              </a:ext>
            </a:extLst>
          </p:cNvPr>
          <p:cNvSpPr/>
          <p:nvPr/>
        </p:nvSpPr>
        <p:spPr>
          <a:xfrm>
            <a:off x="3630243" y="1708412"/>
            <a:ext cx="297068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用户：</a:t>
            </a:r>
            <a:r>
              <a:rPr lang="en-US" altLang="zh-CN" sz="2400" b="1" dirty="0">
                <a:solidFill>
                  <a:schemeClr val="bg1"/>
                </a:solidFill>
              </a:rPr>
              <a:t>57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案例管理员：</a:t>
            </a:r>
            <a:r>
              <a:rPr lang="en-US" altLang="zh-CN" sz="2400" b="1" dirty="0">
                <a:solidFill>
                  <a:schemeClr val="bg1"/>
                </a:solidFill>
              </a:rPr>
              <a:t>9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项目发起人：</a:t>
            </a:r>
            <a:r>
              <a:rPr lang="en-US" altLang="zh-CN" sz="2400" b="1" dirty="0">
                <a:solidFill>
                  <a:schemeClr val="bg1"/>
                </a:solidFill>
              </a:rPr>
              <a:t>12</a:t>
            </a:r>
          </a:p>
          <a:p>
            <a:r>
              <a:rPr lang="en-US" altLang="zh-CN" sz="2400" b="1" dirty="0">
                <a:solidFill>
                  <a:schemeClr val="bg1"/>
                </a:solidFill>
              </a:rPr>
              <a:t>PM</a:t>
            </a:r>
            <a:r>
              <a:rPr lang="zh-CN" altLang="en-US" sz="2400" b="1" dirty="0">
                <a:solidFill>
                  <a:schemeClr val="bg1"/>
                </a:solidFill>
              </a:rPr>
              <a:t>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17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项目成员扮演者：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指导者扮演者：</a:t>
            </a:r>
            <a:r>
              <a:rPr lang="en-US" altLang="zh-CN" sz="2400" b="1" dirty="0">
                <a:solidFill>
                  <a:schemeClr val="bg1"/>
                </a:solidFill>
              </a:rPr>
              <a:t>13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后台管理员：</a:t>
            </a:r>
            <a:r>
              <a:rPr lang="en-US" altLang="zh-CN" sz="2400" b="1" dirty="0">
                <a:solidFill>
                  <a:schemeClr val="bg1"/>
                </a:solidFill>
              </a:rPr>
              <a:t>45</a:t>
            </a:r>
          </a:p>
          <a:p>
            <a:r>
              <a:rPr lang="zh-CN" altLang="en-US" sz="2400" b="1" dirty="0">
                <a:solidFill>
                  <a:schemeClr val="bg1"/>
                </a:solidFill>
              </a:rPr>
              <a:t>总计：</a:t>
            </a:r>
            <a:r>
              <a:rPr lang="en-US" altLang="zh-CN" sz="2400" b="1" dirty="0">
                <a:solidFill>
                  <a:schemeClr val="bg1"/>
                </a:solidFill>
              </a:rPr>
              <a:t>166</a:t>
            </a:r>
          </a:p>
          <a:p>
            <a:endParaRPr lang="en-US" altLang="zh-CN" sz="2400" b="1" dirty="0">
              <a:solidFill>
                <a:schemeClr val="bg1"/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102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72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需求冲突处理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546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78015" y="3003047"/>
            <a:ext cx="2466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会议记录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424E20-8B1F-4875-B91C-DFA285E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31" y="-22150"/>
            <a:ext cx="6137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5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178015" y="3003047"/>
            <a:ext cx="224452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JAD</a:t>
            </a:r>
            <a:r>
              <a:rPr lang="zh-CN" altLang="en-US" sz="3200" b="1" dirty="0">
                <a:solidFill>
                  <a:schemeClr val="bg1"/>
                </a:solidFill>
              </a:rPr>
              <a:t>会议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记录（续）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635EE1-C959-4CFA-B8D8-53D114FC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00" y="11651"/>
            <a:ext cx="70485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需求优先级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871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9055" y="5390718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优先级打分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CAA7D69-B813-49A4-8024-C333A60D07E6}"/>
              </a:ext>
            </a:extLst>
          </p:cNvPr>
          <p:cNvSpPr/>
          <p:nvPr/>
        </p:nvSpPr>
        <p:spPr>
          <a:xfrm>
            <a:off x="3630243" y="1495223"/>
            <a:ext cx="4640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优先级打分采用</a:t>
            </a:r>
            <a:r>
              <a:rPr lang="en-US" altLang="zh-CN" sz="2400" b="1" dirty="0">
                <a:solidFill>
                  <a:schemeClr val="bg1"/>
                </a:solidFill>
              </a:rPr>
              <a:t>QFD</a:t>
            </a:r>
            <a:r>
              <a:rPr lang="zh-CN" altLang="en-US" sz="2400" b="1" dirty="0">
                <a:solidFill>
                  <a:schemeClr val="bg1"/>
                </a:solidFill>
              </a:rPr>
              <a:t>的方法。对需求的收益、损失和成本、风险进行评估。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D61770F-9E5E-40EA-8185-727B2B227C8B}"/>
              </a:ext>
            </a:extLst>
          </p:cNvPr>
          <p:cNvSpPr/>
          <p:nvPr/>
        </p:nvSpPr>
        <p:spPr>
          <a:xfrm>
            <a:off x="2598831" y="3183338"/>
            <a:ext cx="46409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         我们小组的用户代表在系统逻辑角色上有重叠。考虑到不同用户的权重，以及我们没有游客用户，将权重定为教师代表：学生代表</a:t>
            </a:r>
            <a:r>
              <a:rPr lang="en-US" altLang="zh-CN" sz="2400" b="1" dirty="0">
                <a:solidFill>
                  <a:schemeClr val="bg1"/>
                </a:solidFill>
              </a:rPr>
              <a:t>=1.5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899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AD7EE9-F3EE-4F9F-9EA1-03BE865E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8" y="1625804"/>
            <a:ext cx="8085726" cy="4861244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545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0722" y="2968163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愿景与范围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8574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E14A71-7BC4-45CC-B949-57F12B41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5" y="1515586"/>
            <a:ext cx="7886099" cy="472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90723" y="53279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F517B0-C604-4D5B-A607-EDEBF1DD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9" y="1503149"/>
            <a:ext cx="7574824" cy="50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446863" y="145603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用户优先级打分表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 续）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53096" y="6497023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26B49-FC9A-4DA7-AE67-4E15DD6A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5" y="1141021"/>
            <a:ext cx="7457600" cy="53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539440" y="1115957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（教师代表）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808265" y="5596569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4015F-D826-416D-9919-B5ED0492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" y="2739051"/>
            <a:ext cx="9144000" cy="25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3947074" y="934336"/>
            <a:ext cx="4640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项目发起人打分表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3200" b="1" dirty="0">
                <a:solidFill>
                  <a:schemeClr val="bg1"/>
                </a:solidFill>
              </a:rPr>
              <a:t>		</a:t>
            </a:r>
            <a:r>
              <a:rPr lang="zh-CN" altLang="en-US" sz="3200" b="1" dirty="0">
                <a:solidFill>
                  <a:schemeClr val="bg1"/>
                </a:solidFill>
              </a:rPr>
              <a:t>（学生代表）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02E2F93E-504B-44A5-BEE9-596D0C39ED14}"/>
              </a:ext>
            </a:extLst>
          </p:cNvPr>
          <p:cNvSpPr/>
          <p:nvPr/>
        </p:nvSpPr>
        <p:spPr>
          <a:xfrm>
            <a:off x="2749048" y="5655501"/>
            <a:ext cx="49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优先级</a:t>
            </a:r>
            <a:r>
              <a:rPr lang="en-US" altLang="zh-CN" sz="1600" b="1" dirty="0">
                <a:solidFill>
                  <a:schemeClr val="bg1"/>
                </a:solidFill>
              </a:rPr>
              <a:t>=</a:t>
            </a:r>
            <a:r>
              <a:rPr lang="zh-CN" altLang="en-US" sz="1600" b="1" dirty="0">
                <a:solidFill>
                  <a:schemeClr val="bg1"/>
                </a:solidFill>
              </a:rPr>
              <a:t>价值</a:t>
            </a:r>
            <a:r>
              <a:rPr lang="en-US" altLang="zh-CN" sz="1600" b="1" dirty="0">
                <a:solidFill>
                  <a:schemeClr val="bg1"/>
                </a:solidFill>
              </a:rPr>
              <a:t>%/</a:t>
            </a:r>
            <a:r>
              <a:rPr lang="zh-CN" altLang="en-US" sz="1600" b="1" dirty="0">
                <a:solidFill>
                  <a:schemeClr val="bg1"/>
                </a:solidFill>
              </a:rPr>
              <a:t>（成本</a:t>
            </a:r>
            <a:r>
              <a:rPr lang="en-US" altLang="zh-CN" sz="1600" b="1" dirty="0">
                <a:solidFill>
                  <a:schemeClr val="bg1"/>
                </a:solidFill>
              </a:rPr>
              <a:t>%+</a:t>
            </a:r>
            <a:r>
              <a:rPr lang="zh-CN" altLang="en-US" sz="1600" b="1" dirty="0">
                <a:solidFill>
                  <a:schemeClr val="bg1"/>
                </a:solidFill>
              </a:rPr>
              <a:t>风险</a:t>
            </a:r>
            <a:r>
              <a:rPr lang="en-US" altLang="zh-CN" sz="1600" b="1" dirty="0">
                <a:solidFill>
                  <a:schemeClr val="bg1"/>
                </a:solidFill>
              </a:rPr>
              <a:t>%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  <a:r>
              <a:rPr lang="en-US" altLang="zh-CN" sz="1600" b="1" dirty="0">
                <a:solidFill>
                  <a:schemeClr val="bg1"/>
                </a:solidFill>
              </a:rPr>
              <a:t>*</a:t>
            </a:r>
            <a:r>
              <a:rPr lang="zh-CN" altLang="en-US" sz="1600" b="1" dirty="0">
                <a:solidFill>
                  <a:schemeClr val="bg1"/>
                </a:solidFill>
              </a:rPr>
              <a:t>用户权重</a:t>
            </a:r>
            <a:endParaRPr lang="zh-CN" altLang="en-US" sz="1600" b="1" dirty="0"/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D1C9A4C2-B4BB-4CC4-889B-1EE8F82C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" y="2510842"/>
            <a:ext cx="9144000" cy="30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8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非功能性需求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33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578907" y="529553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软件接口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578296" y="3731590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硬件接口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4924425" y="375177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通信接口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41250" y="1272383"/>
            <a:ext cx="4980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Ubuntu 12.04 LTS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服务器软件环境：</a:t>
            </a:r>
            <a:r>
              <a:rPr lang="en-US" altLang="zh-CN" sz="2000" b="1" dirty="0">
                <a:solidFill>
                  <a:schemeClr val="bg1"/>
                </a:solidFill>
              </a:rPr>
              <a:t>Apache 2.2</a:t>
            </a:r>
            <a:r>
              <a:rPr lang="zh-CN" altLang="en-US" sz="2000" b="1" dirty="0">
                <a:solidFill>
                  <a:schemeClr val="bg1"/>
                </a:solidFill>
              </a:rPr>
              <a:t>， </a:t>
            </a:r>
            <a:r>
              <a:rPr lang="en-US" altLang="zh-CN" sz="2000" b="1" dirty="0">
                <a:solidFill>
                  <a:schemeClr val="bg1"/>
                </a:solidFill>
              </a:rPr>
              <a:t>MySQL 5.5.54, PHP 5.3.10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客户端操作系统：</a:t>
            </a:r>
            <a:r>
              <a:rPr lang="en-US" altLang="zh-CN" sz="2000" b="1" dirty="0">
                <a:solidFill>
                  <a:schemeClr val="bg1"/>
                </a:solidFill>
              </a:rPr>
              <a:t>Windows 7/8/10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Mac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Linux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客户端浏览器：</a:t>
            </a:r>
            <a:r>
              <a:rPr lang="en-US" altLang="zh-CN" sz="2000" b="1" dirty="0">
                <a:solidFill>
                  <a:schemeClr val="bg1"/>
                </a:solidFill>
              </a:rPr>
              <a:t>Internet Explorer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Firefox</a:t>
            </a:r>
            <a:r>
              <a:rPr lang="zh-CN" altLang="en-US" sz="2000" b="1" dirty="0">
                <a:solidFill>
                  <a:schemeClr val="bg1"/>
                </a:solidFill>
              </a:rPr>
              <a:t>，</a:t>
            </a:r>
            <a:r>
              <a:rPr lang="en-US" altLang="zh-CN" sz="2000" b="1" dirty="0">
                <a:solidFill>
                  <a:schemeClr val="bg1"/>
                </a:solidFill>
              </a:rPr>
              <a:t>Chrome</a:t>
            </a:r>
          </a:p>
        </p:txBody>
      </p:sp>
      <p:sp>
        <p:nvSpPr>
          <p:cNvPr id="90" name="TextBox 835">
            <a:extLst>
              <a:ext uri="{FF2B5EF4-FFF2-40B4-BE49-F238E27FC236}">
                <a16:creationId xmlns:a16="http://schemas.microsoft.com/office/drawing/2014/main" id="{57DB3120-5225-49A1-A763-8D556F01CD76}"/>
              </a:ext>
            </a:extLst>
          </p:cNvPr>
          <p:cNvSpPr txBox="1"/>
          <p:nvPr/>
        </p:nvSpPr>
        <p:spPr>
          <a:xfrm>
            <a:off x="536749" y="4472988"/>
            <a:ext cx="37495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服务器硬件：</a:t>
            </a:r>
            <a:r>
              <a:rPr lang="en-US" altLang="zh-CN" sz="2000" b="1" dirty="0">
                <a:solidFill>
                  <a:schemeClr val="bg1"/>
                </a:solidFill>
              </a:rPr>
              <a:t>8</a:t>
            </a:r>
            <a:r>
              <a:rPr lang="zh-CN" altLang="en-US" sz="2000" b="1" dirty="0">
                <a:solidFill>
                  <a:schemeClr val="bg1"/>
                </a:solidFill>
              </a:rPr>
              <a:t>核</a:t>
            </a:r>
            <a:r>
              <a:rPr lang="en-US" altLang="zh-CN" sz="2000" b="1" dirty="0">
                <a:solidFill>
                  <a:schemeClr val="bg1"/>
                </a:solidFill>
              </a:rPr>
              <a:t>CPU</a:t>
            </a:r>
            <a:r>
              <a:rPr lang="zh-CN" altLang="en-US" sz="2000" b="1" dirty="0">
                <a:solidFill>
                  <a:schemeClr val="bg1"/>
                </a:solidFill>
              </a:rPr>
              <a:t>、</a:t>
            </a:r>
            <a:r>
              <a:rPr lang="en-US" altLang="zh-CN" sz="2000" b="1" dirty="0">
                <a:solidFill>
                  <a:schemeClr val="bg1"/>
                </a:solidFill>
              </a:rPr>
              <a:t>32GB</a:t>
            </a:r>
            <a:r>
              <a:rPr lang="zh-CN" altLang="en-US" sz="2000" b="1" dirty="0">
                <a:solidFill>
                  <a:schemeClr val="bg1"/>
                </a:solidFill>
              </a:rPr>
              <a:t>内存、</a:t>
            </a:r>
            <a:r>
              <a:rPr lang="en-US" altLang="zh-CN" sz="2000" b="1" dirty="0">
                <a:solidFill>
                  <a:schemeClr val="bg1"/>
                </a:solidFill>
              </a:rPr>
              <a:t>10PB</a:t>
            </a:r>
            <a:r>
              <a:rPr lang="zh-CN" altLang="en-US" sz="2000" b="1" dirty="0">
                <a:solidFill>
                  <a:schemeClr val="bg1"/>
                </a:solidFill>
              </a:rPr>
              <a:t>云存储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客户端硬件：</a:t>
            </a:r>
            <a:r>
              <a:rPr lang="en-US" altLang="zh-CN" sz="2000" b="1" dirty="0">
                <a:solidFill>
                  <a:schemeClr val="bg1"/>
                </a:solidFill>
              </a:rPr>
              <a:t>PC</a:t>
            </a:r>
            <a:r>
              <a:rPr lang="zh-CN" altLang="en-US" sz="2000" b="1" dirty="0">
                <a:solidFill>
                  <a:schemeClr val="bg1"/>
                </a:solidFill>
              </a:rPr>
              <a:t>机</a:t>
            </a: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4857752" y="4467248"/>
            <a:ext cx="4059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服务器：</a:t>
            </a:r>
            <a:r>
              <a:rPr lang="en-US" altLang="zh-CN" sz="2000" b="1" dirty="0">
                <a:solidFill>
                  <a:schemeClr val="bg1"/>
                </a:solidFill>
              </a:rPr>
              <a:t>1000Mbps</a:t>
            </a:r>
            <a:r>
              <a:rPr lang="zh-CN" altLang="en-US" sz="2000" b="1" dirty="0">
                <a:solidFill>
                  <a:schemeClr val="bg1"/>
                </a:solidFill>
              </a:rPr>
              <a:t>网络带宽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客户机：</a:t>
            </a:r>
            <a:r>
              <a:rPr lang="en-US" altLang="zh-CN" sz="2000" b="1" dirty="0">
                <a:solidFill>
                  <a:schemeClr val="bg1"/>
                </a:solidFill>
              </a:rPr>
              <a:t>10Mbps</a:t>
            </a:r>
            <a:r>
              <a:rPr lang="zh-CN" altLang="en-US" sz="2000" b="1" dirty="0">
                <a:solidFill>
                  <a:schemeClr val="bg1"/>
                </a:solidFill>
              </a:rPr>
              <a:t>以上的网络带宽</a:t>
            </a:r>
          </a:p>
        </p:txBody>
      </p:sp>
    </p:spTree>
    <p:extLst>
      <p:ext uri="{BB962C8B-B14F-4D97-AF65-F5344CB8AC3E}">
        <p14:creationId xmlns:p14="http://schemas.microsoft.com/office/powerpoint/2010/main" val="13034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0" grpId="0"/>
      <p:bldP spid="9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919746" y="1011141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性能要求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C7AFB8E7-1E75-49F9-A6E4-8712999A3B0B}"/>
              </a:ext>
            </a:extLst>
          </p:cNvPr>
          <p:cNvSpPr txBox="1"/>
          <p:nvPr/>
        </p:nvSpPr>
        <p:spPr>
          <a:xfrm>
            <a:off x="3578372" y="1955890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处理能力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8" name="TextBox 835">
            <a:extLst>
              <a:ext uri="{FF2B5EF4-FFF2-40B4-BE49-F238E27FC236}">
                <a16:creationId xmlns:a16="http://schemas.microsoft.com/office/drawing/2014/main" id="{E969B70D-EFE4-489D-B3D1-FF95B87B56AE}"/>
              </a:ext>
            </a:extLst>
          </p:cNvPr>
          <p:cNvSpPr txBox="1"/>
          <p:nvPr/>
        </p:nvSpPr>
        <p:spPr>
          <a:xfrm>
            <a:off x="3578372" y="4060899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响应时间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  <p:sp>
        <p:nvSpPr>
          <p:cNvPr id="89" name="TextBox 835">
            <a:extLst>
              <a:ext uri="{FF2B5EF4-FFF2-40B4-BE49-F238E27FC236}">
                <a16:creationId xmlns:a16="http://schemas.microsoft.com/office/drawing/2014/main" id="{29C1DC68-EB2B-4990-AED2-E521489595DA}"/>
              </a:ext>
            </a:extLst>
          </p:cNvPr>
          <p:cNvSpPr txBox="1"/>
          <p:nvPr/>
        </p:nvSpPr>
        <p:spPr>
          <a:xfrm>
            <a:off x="3404810" y="2490064"/>
            <a:ext cx="4980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         </a:t>
            </a:r>
            <a:r>
              <a:rPr lang="zh-CN" altLang="en-US" sz="2000" b="1" dirty="0">
                <a:solidFill>
                  <a:schemeClr val="bg1"/>
                </a:solidFill>
              </a:rPr>
              <a:t>系统处理能力主要考虑系统能承载的最大并发用户数，按照实际情况的规划，系统至少能承载的最大并发用户数要求达到</a:t>
            </a:r>
            <a:r>
              <a:rPr lang="en-US" altLang="zh-CN" sz="2000" b="1" dirty="0">
                <a:solidFill>
                  <a:schemeClr val="bg1"/>
                </a:solidFill>
              </a:rPr>
              <a:t>1000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91" name="TextBox 835">
            <a:extLst>
              <a:ext uri="{FF2B5EF4-FFF2-40B4-BE49-F238E27FC236}">
                <a16:creationId xmlns:a16="http://schemas.microsoft.com/office/drawing/2014/main" id="{6BD7ECB8-6A5C-4365-A0A5-A33E072AAE92}"/>
              </a:ext>
            </a:extLst>
          </p:cNvPr>
          <p:cNvSpPr txBox="1"/>
          <p:nvPr/>
        </p:nvSpPr>
        <p:spPr>
          <a:xfrm>
            <a:off x="3404810" y="4617561"/>
            <a:ext cx="4059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         系统平均响应时间低于</a:t>
            </a:r>
            <a:r>
              <a:rPr lang="en-US" altLang="zh-CN" sz="2000" b="1" dirty="0">
                <a:solidFill>
                  <a:schemeClr val="bg1"/>
                </a:solidFill>
              </a:rPr>
              <a:t>200ms</a:t>
            </a:r>
            <a:r>
              <a:rPr lang="zh-CN" altLang="en-US" sz="2000" b="1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232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  <p:bldP spid="88" grpId="0"/>
      <p:bldP spid="89" grpId="0"/>
      <p:bldP spid="9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数据字典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24109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343826" y="1084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数据字典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任务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250F4C-9A26-45F4-A754-E261E5B7081D}"/>
              </a:ext>
            </a:extLst>
          </p:cNvPr>
          <p:cNvSpPr txBox="1"/>
          <p:nvPr/>
        </p:nvSpPr>
        <p:spPr>
          <a:xfrm>
            <a:off x="3620550" y="634961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用户数据字典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5F3625C-9EA4-410C-AD9F-9A61B4B96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17933"/>
              </p:ext>
            </p:extLst>
          </p:nvPr>
        </p:nvGraphicFramePr>
        <p:xfrm>
          <a:off x="1615779" y="610198"/>
          <a:ext cx="6908129" cy="62246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1276">
                  <a:extLst>
                    <a:ext uri="{9D8B030D-6E8A-4147-A177-3AD203B41FA5}">
                      <a16:colId xmlns:a16="http://schemas.microsoft.com/office/drawing/2014/main" val="3536573153"/>
                    </a:ext>
                  </a:extLst>
                </a:gridCol>
                <a:gridCol w="1665134">
                  <a:extLst>
                    <a:ext uri="{9D8B030D-6E8A-4147-A177-3AD203B41FA5}">
                      <a16:colId xmlns:a16="http://schemas.microsoft.com/office/drawing/2014/main" val="2843639249"/>
                    </a:ext>
                  </a:extLst>
                </a:gridCol>
                <a:gridCol w="1085143">
                  <a:extLst>
                    <a:ext uri="{9D8B030D-6E8A-4147-A177-3AD203B41FA5}">
                      <a16:colId xmlns:a16="http://schemas.microsoft.com/office/drawing/2014/main" val="1056572517"/>
                    </a:ext>
                  </a:extLst>
                </a:gridCol>
                <a:gridCol w="505153">
                  <a:extLst>
                    <a:ext uri="{9D8B030D-6E8A-4147-A177-3AD203B41FA5}">
                      <a16:colId xmlns:a16="http://schemas.microsoft.com/office/drawing/2014/main" val="3081601937"/>
                    </a:ext>
                  </a:extLst>
                </a:gridCol>
                <a:gridCol w="505153">
                  <a:extLst>
                    <a:ext uri="{9D8B030D-6E8A-4147-A177-3AD203B41FA5}">
                      <a16:colId xmlns:a16="http://schemas.microsoft.com/office/drawing/2014/main" val="860781965"/>
                    </a:ext>
                  </a:extLst>
                </a:gridCol>
                <a:gridCol w="2296270">
                  <a:extLst>
                    <a:ext uri="{9D8B030D-6E8A-4147-A177-3AD203B41FA5}">
                      <a16:colId xmlns:a16="http://schemas.microsoft.com/office/drawing/2014/main" val="713445833"/>
                    </a:ext>
                  </a:extLst>
                </a:gridCol>
              </a:tblGrid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数据元素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描述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数据构成或数据类型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数据长度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数据取值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备注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475124673"/>
                  </a:ext>
                </a:extLst>
              </a:tr>
              <a:tr h="214359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案例和项目中的任务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任务编号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所属案例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所属项目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任务名称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任务描述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负责任务的角色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任务实际负责人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关键任务标志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任务时长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实际开始时间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实际完成时间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+1</a:t>
                      </a:r>
                      <a:r>
                        <a:rPr lang="zh-CN" altLang="en-US" sz="900" u="none" strike="noStrike">
                          <a:effectLst/>
                        </a:rPr>
                        <a:t>：</a:t>
                      </a:r>
                      <a:r>
                        <a:rPr lang="en-US" altLang="zh-CN" sz="900" u="none" strike="noStrike">
                          <a:effectLst/>
                        </a:rPr>
                        <a:t>n</a:t>
                      </a:r>
                      <a:r>
                        <a:rPr lang="zh-CN" altLang="en-US" sz="900" u="none" strike="noStrike">
                          <a:effectLst/>
                        </a:rPr>
                        <a:t>参考文档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</a:t>
                      </a:r>
                      <a:r>
                        <a:rPr lang="zh-CN" altLang="en-US" sz="900" u="none" strike="noStrike">
                          <a:effectLst/>
                        </a:rPr>
                        <a:t>任务文档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+0</a:t>
                      </a:r>
                      <a:r>
                        <a:rPr lang="zh-CN" altLang="en-US" sz="900" u="none" strike="noStrike">
                          <a:effectLst/>
                        </a:rPr>
                        <a:t>：</a:t>
                      </a:r>
                      <a:r>
                        <a:rPr lang="en-US" altLang="zh-CN" sz="900" u="none" strike="noStrike">
                          <a:effectLst/>
                        </a:rPr>
                        <a:t>n</a:t>
                      </a:r>
                      <a:r>
                        <a:rPr lang="zh-CN" altLang="en-US" sz="900" u="none" strike="noStrike">
                          <a:effectLst/>
                        </a:rPr>
                        <a:t>前置任务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+0</a:t>
                      </a:r>
                      <a:r>
                        <a:rPr lang="zh-CN" altLang="en-US" sz="900" u="none" strike="noStrike">
                          <a:effectLst/>
                        </a:rPr>
                        <a:t>：</a:t>
                      </a:r>
                      <a:r>
                        <a:rPr lang="en-US" altLang="zh-CN" sz="900" u="none" strike="noStrike">
                          <a:effectLst/>
                        </a:rPr>
                        <a:t>n</a:t>
                      </a:r>
                      <a:r>
                        <a:rPr lang="zh-CN" altLang="en-US" sz="900" u="none" strike="noStrike">
                          <a:effectLst/>
                        </a:rPr>
                        <a:t>后置任务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任务状态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zh-CN" altLang="en-US" sz="900" u="none" strike="noStrike">
                          <a:effectLst/>
                        </a:rPr>
                        <a:t>指导者评价</a:t>
                      </a:r>
                      <a:br>
                        <a:rPr lang="zh-CN" altLang="en-US" sz="900" u="none" strike="noStrike">
                          <a:effectLst/>
                        </a:rPr>
                      </a:br>
                      <a:r>
                        <a:rPr lang="en-US" altLang="zh-CN" sz="900" u="none" strike="noStrike">
                          <a:effectLst/>
                        </a:rPr>
                        <a:t>PM</a:t>
                      </a:r>
                      <a:r>
                        <a:rPr lang="zh-CN" altLang="en-US" sz="900" u="none" strike="noStrike">
                          <a:effectLst/>
                        </a:rPr>
                        <a:t>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896428206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任务编号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唯一标志任务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由系统自动创建，每增加一个任务就加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383775465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任务所属的案例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3"/>
                        </a:rPr>
                        <a:t>案例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6178550"/>
                  </a:ext>
                </a:extLst>
              </a:tr>
              <a:tr h="36139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所属项目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任务所属的项目，若为空，则代表该任务是案例中附带的任务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4"/>
                        </a:rPr>
                        <a:t>项目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132905413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任务的名称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20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49488694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任务描述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任务简介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String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400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0141710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负责任务的角色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在案例中负责该任务的角色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5"/>
                        </a:rPr>
                        <a:t>案例角色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620479804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任务实际负责人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实际负责该任务的用户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 dirty="0">
                          <a:effectLst/>
                          <a:hlinkClick r:id="rId6"/>
                        </a:rPr>
                        <a:t>用户</a:t>
                      </a:r>
                      <a:endParaRPr lang="zh-CN" altLang="en-US" sz="900" b="0" i="0" u="sng" strike="noStrike" dirty="0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84450866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关键任务标志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用于标志该任务是否为关键任务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Boolean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true</a:t>
                      </a:r>
                      <a:r>
                        <a:rPr lang="zh-CN" altLang="en-US" sz="900" u="none" strike="noStrike">
                          <a:effectLst/>
                        </a:rPr>
                        <a:t>为关键任务，</a:t>
                      </a:r>
                      <a:r>
                        <a:rPr lang="en-US" altLang="zh-CN" sz="900" u="none" strike="noStrike">
                          <a:effectLst/>
                        </a:rPr>
                        <a:t>false</a:t>
                      </a:r>
                      <a:r>
                        <a:rPr lang="zh-CN" altLang="en-US" sz="900" u="none" strike="noStrike">
                          <a:effectLst/>
                        </a:rPr>
                        <a:t>为非关键任务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741477382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任务时长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任务执行的时间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070132854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实际开始时间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任务实际开始的时间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任务开始后，由系统自动记录时间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533537657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实际完成时间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任务实际完成的时间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任务完成后，由系统自动记录时间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34648399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任务的参考文档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905401099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任务提交的文档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7"/>
                        </a:rPr>
                        <a:t>文档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186352657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前置任务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在该任务开始前需要完成的任务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54681387"/>
                  </a:ext>
                </a:extLst>
              </a:tr>
              <a:tr h="24258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后置任务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在该任务完成后需要开始的任务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819791613"/>
                  </a:ext>
                </a:extLst>
              </a:tr>
              <a:tr h="361398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任务状态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用于确认任务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、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或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0</a:t>
                      </a:r>
                      <a:r>
                        <a:rPr lang="zh-CN" altLang="en-US" sz="900" u="none" strike="noStrike">
                          <a:effectLst/>
                        </a:rPr>
                        <a:t>表示任务未开始，</a:t>
                      </a:r>
                      <a:r>
                        <a:rPr lang="en-US" altLang="zh-CN" sz="900" u="none" strike="noStrike">
                          <a:effectLst/>
                        </a:rPr>
                        <a:t>1</a:t>
                      </a:r>
                      <a:r>
                        <a:rPr lang="zh-CN" altLang="en-US" sz="900" u="none" strike="noStrike">
                          <a:effectLst/>
                        </a:rPr>
                        <a:t>表示项目经理发布任务，组员未确认，</a:t>
                      </a:r>
                      <a:r>
                        <a:rPr lang="en-US" altLang="zh-CN" sz="900" u="none" strike="noStrike">
                          <a:effectLst/>
                        </a:rPr>
                        <a:t>2</a:t>
                      </a:r>
                      <a:r>
                        <a:rPr lang="zh-CN" altLang="en-US" sz="900" u="none" strike="noStrike">
                          <a:effectLst/>
                        </a:rPr>
                        <a:t>表示组员确认，任务正式开始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250228852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指导者对该任务的评价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494681807"/>
                  </a:ext>
                </a:extLst>
              </a:tr>
              <a:tr h="1237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PM</a:t>
                      </a:r>
                      <a:r>
                        <a:rPr lang="zh-CN" altLang="en-US" sz="900" u="none" strike="noStrike">
                          <a:effectLst/>
                        </a:rPr>
                        <a:t>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项目经理对该任务的评价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sng" strike="noStrike">
                          <a:effectLst/>
                          <a:hlinkClick r:id="rId8"/>
                        </a:rPr>
                        <a:t>评价</a:t>
                      </a:r>
                      <a:endParaRPr lang="zh-CN" altLang="en-US" sz="900" b="0" i="0" u="sng" strike="noStrike">
                        <a:solidFill>
                          <a:srgbClr val="0563C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91700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26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4069073" y="60349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822094" y="1175992"/>
            <a:ext cx="292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业务目标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55037F-F649-4B1D-80EB-CB049D8C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33859"/>
            <a:ext cx="8559800" cy="45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5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087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343826" y="1084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ER</a:t>
            </a:r>
            <a:r>
              <a:rPr lang="zh-CN" altLang="en-US" sz="2800" b="1" dirty="0">
                <a:solidFill>
                  <a:schemeClr val="bg1"/>
                </a:solidFill>
              </a:rPr>
              <a:t>图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89C98A-6C49-4402-8DDA-D57DB605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" y="1200469"/>
            <a:ext cx="9144000" cy="47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68626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系统环境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9014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4083997" y="946023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运行环境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1376757" y="2524583"/>
            <a:ext cx="70274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计算机系统：</a:t>
            </a:r>
            <a:r>
              <a:rPr lang="en-US" altLang="zh-CN" sz="2400" b="1" dirty="0">
                <a:solidFill>
                  <a:schemeClr val="bg1"/>
                </a:solidFill>
              </a:rPr>
              <a:t> Ubuntu 12.04 LTS</a:t>
            </a:r>
            <a:r>
              <a:rPr lang="zh-CN" altLang="zh-CN" sz="2400" b="1" dirty="0">
                <a:solidFill>
                  <a:schemeClr val="bg1"/>
                </a:solidFill>
              </a:rPr>
              <a:t>，运行在一台</a:t>
            </a:r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r>
              <a:rPr lang="zh-CN" altLang="zh-CN" sz="2400" b="1" dirty="0">
                <a:solidFill>
                  <a:schemeClr val="bg1"/>
                </a:solidFill>
              </a:rPr>
              <a:t>核</a:t>
            </a:r>
            <a:r>
              <a:rPr lang="en-US" altLang="zh-CN" sz="2400" b="1" dirty="0" err="1">
                <a:solidFill>
                  <a:schemeClr val="bg1"/>
                </a:solidFill>
              </a:rPr>
              <a:t>cpu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4G</a:t>
            </a:r>
            <a:r>
              <a:rPr lang="zh-CN" altLang="zh-CN" sz="2400" b="1" dirty="0">
                <a:solidFill>
                  <a:schemeClr val="bg1"/>
                </a:solidFill>
              </a:rPr>
              <a:t>内存，</a:t>
            </a:r>
            <a:r>
              <a:rPr lang="en-US" altLang="zh-CN" sz="2400" b="1" dirty="0">
                <a:solidFill>
                  <a:schemeClr val="bg1"/>
                </a:solidFill>
              </a:rPr>
              <a:t>100M</a:t>
            </a:r>
            <a:r>
              <a:rPr lang="zh-CN" altLang="zh-CN" sz="2400" b="1" dirty="0">
                <a:solidFill>
                  <a:schemeClr val="bg1"/>
                </a:solidFill>
              </a:rPr>
              <a:t>以上带宽，以及包括</a:t>
            </a:r>
            <a:r>
              <a:rPr lang="en-US" altLang="zh-CN" sz="2400" b="1" dirty="0">
                <a:solidFill>
                  <a:schemeClr val="bg1"/>
                </a:solidFill>
              </a:rPr>
              <a:t>40G</a:t>
            </a:r>
            <a:r>
              <a:rPr lang="zh-CN" altLang="zh-CN" sz="2400" b="1" dirty="0">
                <a:solidFill>
                  <a:schemeClr val="bg1"/>
                </a:solidFill>
              </a:rPr>
              <a:t>云存储的服务器上。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软件</a:t>
            </a:r>
            <a:r>
              <a:rPr lang="zh-CN" altLang="en-US" sz="2400" b="1" dirty="0">
                <a:solidFill>
                  <a:schemeClr val="bg1"/>
                </a:solidFill>
              </a:rPr>
              <a:t>环境</a:t>
            </a:r>
            <a:r>
              <a:rPr lang="zh-CN" altLang="zh-CN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Apache 2.2</a:t>
            </a:r>
            <a:r>
              <a:rPr lang="zh-CN" altLang="zh-CN" sz="2400" b="1" dirty="0">
                <a:solidFill>
                  <a:schemeClr val="bg1"/>
                </a:solidFill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</a:rPr>
              <a:t> MySQL 5.5.54,   PHP 5.3.10</a:t>
            </a:r>
          </a:p>
          <a:p>
            <a:pPr lvl="0"/>
            <a:endParaRPr lang="zh-CN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硬件环境： </a:t>
            </a:r>
            <a:r>
              <a:rPr lang="en-US" altLang="zh-CN" sz="2400" b="1" dirty="0">
                <a:solidFill>
                  <a:schemeClr val="bg1"/>
                </a:solidFill>
              </a:rPr>
              <a:t>1M</a:t>
            </a:r>
            <a:r>
              <a:rPr lang="zh-CN" altLang="zh-CN" sz="2400" b="1" dirty="0">
                <a:solidFill>
                  <a:schemeClr val="bg1"/>
                </a:solidFill>
              </a:rPr>
              <a:t>带宽以上的个人电脑（无性能要求）</a:t>
            </a:r>
          </a:p>
        </p:txBody>
      </p:sp>
    </p:spTree>
    <p:extLst>
      <p:ext uri="{BB962C8B-B14F-4D97-AF65-F5344CB8AC3E}">
        <p14:creationId xmlns:p14="http://schemas.microsoft.com/office/powerpoint/2010/main" val="7963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64213" y="5930317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871299"/>
            <a:ext cx="467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实现环境</a:t>
            </a:r>
            <a:endParaRPr lang="zh-CN" altLang="zh-CN" sz="3600" b="1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BFF1B28-9BC3-4279-9A44-7ED1FFA1893B}"/>
              </a:ext>
            </a:extLst>
          </p:cNvPr>
          <p:cNvSpPr/>
          <p:nvPr/>
        </p:nvSpPr>
        <p:spPr>
          <a:xfrm>
            <a:off x="3115508" y="2429210"/>
            <a:ext cx="4539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使用语言：</a:t>
            </a:r>
            <a:r>
              <a:rPr lang="en-US" altLang="zh-CN" sz="2400" b="1" dirty="0">
                <a:solidFill>
                  <a:schemeClr val="bg1"/>
                </a:solidFill>
              </a:rPr>
              <a:t>PHP 5.3.10</a:t>
            </a: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基于</a:t>
            </a:r>
            <a:r>
              <a:rPr lang="en-US" altLang="zh-CN" sz="2400" b="1" dirty="0">
                <a:solidFill>
                  <a:schemeClr val="bg1"/>
                </a:solidFill>
              </a:rPr>
              <a:t>CodeIgniter</a:t>
            </a:r>
            <a:r>
              <a:rPr lang="zh-CN" altLang="en-US" sz="2400" b="1" dirty="0">
                <a:solidFill>
                  <a:schemeClr val="bg1"/>
                </a:solidFill>
              </a:rPr>
              <a:t>框架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just"/>
            <a:r>
              <a:rPr lang="zh-CN" altLang="en-US" sz="2400" b="1" dirty="0">
                <a:solidFill>
                  <a:schemeClr val="bg1"/>
                </a:solidFill>
              </a:rPr>
              <a:t>使用数据库</a:t>
            </a:r>
            <a:r>
              <a:rPr lang="en-US" altLang="zh-CN" sz="2400" b="1" dirty="0" err="1">
                <a:solidFill>
                  <a:schemeClr val="bg1"/>
                </a:solidFill>
              </a:rPr>
              <a:t>Mysql</a:t>
            </a:r>
            <a:r>
              <a:rPr lang="en-US" altLang="zh-CN" sz="2400" b="1" dirty="0">
                <a:solidFill>
                  <a:schemeClr val="bg1"/>
                </a:solidFill>
              </a:rPr>
              <a:t> 5.5.54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66501" y="2880861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描述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51591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295465" y="220929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顺序图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5927623" y="212217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指导者评价项目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714101-8220-4334-BD55-DF95B515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97" y="1331401"/>
            <a:ext cx="6757497" cy="49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214869" y="3399373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活动图（共计</a:t>
            </a:r>
            <a:r>
              <a:rPr lang="en-US" altLang="zh-CN" sz="3200" b="1" dirty="0">
                <a:solidFill>
                  <a:schemeClr val="bg1"/>
                </a:solidFill>
              </a:rPr>
              <a:t>106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234697" y="4303736"/>
            <a:ext cx="2409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PM</a:t>
            </a:r>
            <a:r>
              <a:rPr lang="zh-CN" altLang="en-US" sz="3200" b="1" dirty="0">
                <a:solidFill>
                  <a:schemeClr val="bg1"/>
                </a:solidFill>
              </a:rPr>
              <a:t>审核文档</a:t>
            </a:r>
            <a:endParaRPr lang="zh-CN" altLang="en-US" sz="3200" b="1" dirty="0"/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85391971-DB25-431D-8617-2DC261E322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8019" y="-22631"/>
            <a:ext cx="3633085" cy="69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433512" y="2931128"/>
            <a:ext cx="24577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对话框图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（共计</a:t>
            </a:r>
            <a:r>
              <a:rPr lang="en-US" altLang="zh-CN" sz="3200" b="1" dirty="0">
                <a:solidFill>
                  <a:schemeClr val="bg1"/>
                </a:solidFill>
              </a:rPr>
              <a:t>166</a:t>
            </a:r>
            <a:r>
              <a:rPr lang="zh-CN" altLang="en-US" sz="3200" b="1" dirty="0">
                <a:solidFill>
                  <a:schemeClr val="bg1"/>
                </a:solidFill>
              </a:rPr>
              <a:t>）</a:t>
            </a:r>
            <a:endParaRPr lang="zh-CN" altLang="en-US" sz="3200" b="1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CF729DB-561C-429F-B6E7-9A71022FF214}"/>
              </a:ext>
            </a:extLst>
          </p:cNvPr>
          <p:cNvSpPr/>
          <p:nvPr/>
        </p:nvSpPr>
        <p:spPr>
          <a:xfrm>
            <a:off x="334126" y="4352514"/>
            <a:ext cx="26564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用户申请成为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案例管理员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446AE4-E410-41B9-96C2-D28BDD18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12" y="602279"/>
            <a:ext cx="5482072" cy="546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4086285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3C6578-1430-4205-BBF3-C14FD4396773}"/>
              </a:ext>
            </a:extLst>
          </p:cNvPr>
          <p:cNvSpPr/>
          <p:nvPr/>
        </p:nvSpPr>
        <p:spPr>
          <a:xfrm>
            <a:off x="297424" y="3456763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部署图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5AEB35-BB56-4CB0-A3B3-939685DFA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92" y="-7173"/>
            <a:ext cx="6337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9520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测试用例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7777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愿景与范围文档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用例图化的上下文图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6968D9-4741-409B-9E94-E1450690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07" y="1482847"/>
            <a:ext cx="7680660" cy="49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3647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用户登录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C1207A8-940D-4A06-8835-1DEA860DB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78839"/>
              </p:ext>
            </p:extLst>
          </p:nvPr>
        </p:nvGraphicFramePr>
        <p:xfrm>
          <a:off x="921720" y="1024976"/>
          <a:ext cx="7463906" cy="5528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3368">
                  <a:extLst>
                    <a:ext uri="{9D8B030D-6E8A-4147-A177-3AD203B41FA5}">
                      <a16:colId xmlns:a16="http://schemas.microsoft.com/office/drawing/2014/main" val="2861755026"/>
                    </a:ext>
                  </a:extLst>
                </a:gridCol>
                <a:gridCol w="171238">
                  <a:extLst>
                    <a:ext uri="{9D8B030D-6E8A-4147-A177-3AD203B41FA5}">
                      <a16:colId xmlns:a16="http://schemas.microsoft.com/office/drawing/2014/main" val="2757749990"/>
                    </a:ext>
                  </a:extLst>
                </a:gridCol>
                <a:gridCol w="4799300">
                  <a:extLst>
                    <a:ext uri="{9D8B030D-6E8A-4147-A177-3AD203B41FA5}">
                      <a16:colId xmlns:a16="http://schemas.microsoft.com/office/drawing/2014/main" val="1810545562"/>
                    </a:ext>
                  </a:extLst>
                </a:gridCol>
              </a:tblGrid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测试用例编号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UC-user-1-TC-1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4398945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用户登陆——登陆成功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74746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用例来源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3990897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参与者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5042915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测试方法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黑盒测试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343511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前置条件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用户已有网站账号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1716729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场景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961493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测试目的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测试用户能否正确登陆网站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543734"/>
                  </a:ext>
                </a:extLst>
              </a:tr>
              <a:tr h="1707343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初始条件和背景：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系统：</a:t>
                      </a:r>
                      <a:r>
                        <a:rPr lang="en-US" sz="1600" kern="0" dirty="0">
                          <a:effectLst/>
                        </a:rPr>
                        <a:t>PC</a:t>
                      </a:r>
                      <a:r>
                        <a:rPr lang="zh-CN" sz="1600" kern="0" dirty="0">
                          <a:effectLst/>
                        </a:rPr>
                        <a:t>端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浏览器：</a:t>
                      </a:r>
                      <a:r>
                        <a:rPr lang="en-US" sz="1600" kern="0" dirty="0">
                          <a:effectLst/>
                        </a:rPr>
                        <a:t>Firefox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假设：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用户名：</a:t>
                      </a:r>
                      <a:r>
                        <a:rPr lang="en-US" sz="1600" kern="0" dirty="0">
                          <a:effectLst/>
                        </a:rPr>
                        <a:t>31601415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密码：</a:t>
                      </a:r>
                      <a:r>
                        <a:rPr lang="en-US" sz="1600" kern="0" dirty="0">
                          <a:effectLst/>
                        </a:rPr>
                        <a:t>123456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该用户已经注册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77030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操作步骤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预期结果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96185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用户进入首页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浏览器显示界面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23564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点击任意按钮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跳出登陆界面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16715"/>
                  </a:ext>
                </a:extLst>
              </a:tr>
              <a:tr h="73171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输入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用户名：</a:t>
                      </a:r>
                      <a:r>
                        <a:rPr lang="en-US" sz="1600" kern="0">
                          <a:effectLst/>
                        </a:rPr>
                        <a:t>31601415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密码：</a:t>
                      </a:r>
                      <a:r>
                        <a:rPr lang="en-US" sz="1600" kern="0">
                          <a:effectLst/>
                        </a:rPr>
                        <a:t>123456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系统提示登陆成功，网页跳转到登陆前页面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87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3647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用户登录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C1207A8-940D-4A06-8835-1DEA860DBC9D}"/>
              </a:ext>
            </a:extLst>
          </p:cNvPr>
          <p:cNvGraphicFramePr>
            <a:graphicFrameLocks noGrp="1"/>
          </p:cNvGraphicFramePr>
          <p:nvPr/>
        </p:nvGraphicFramePr>
        <p:xfrm>
          <a:off x="921720" y="1024976"/>
          <a:ext cx="7463906" cy="5528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3368">
                  <a:extLst>
                    <a:ext uri="{9D8B030D-6E8A-4147-A177-3AD203B41FA5}">
                      <a16:colId xmlns:a16="http://schemas.microsoft.com/office/drawing/2014/main" val="2861755026"/>
                    </a:ext>
                  </a:extLst>
                </a:gridCol>
                <a:gridCol w="171238">
                  <a:extLst>
                    <a:ext uri="{9D8B030D-6E8A-4147-A177-3AD203B41FA5}">
                      <a16:colId xmlns:a16="http://schemas.microsoft.com/office/drawing/2014/main" val="2757749990"/>
                    </a:ext>
                  </a:extLst>
                </a:gridCol>
                <a:gridCol w="4799300">
                  <a:extLst>
                    <a:ext uri="{9D8B030D-6E8A-4147-A177-3AD203B41FA5}">
                      <a16:colId xmlns:a16="http://schemas.microsoft.com/office/drawing/2014/main" val="1810545562"/>
                    </a:ext>
                  </a:extLst>
                </a:gridCol>
              </a:tblGrid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测试用例编号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UC-user-1-TC-1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4398945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用户登陆——登陆成功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74746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用例来源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3990897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参与者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5042915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测试方法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黑盒测试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343511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前置条件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用户已有网站账号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1716729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场景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961493"/>
                  </a:ext>
                </a:extLst>
              </a:tr>
              <a:tr h="243906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测试目的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测试用户能否正确登陆网站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543734"/>
                  </a:ext>
                </a:extLst>
              </a:tr>
              <a:tr h="1707343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初始条件和背景：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系统：</a:t>
                      </a:r>
                      <a:r>
                        <a:rPr lang="en-US" sz="1600" kern="0" dirty="0">
                          <a:effectLst/>
                        </a:rPr>
                        <a:t>PC</a:t>
                      </a:r>
                      <a:r>
                        <a:rPr lang="zh-CN" sz="1600" kern="0" dirty="0">
                          <a:effectLst/>
                        </a:rPr>
                        <a:t>端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浏览器：</a:t>
                      </a:r>
                      <a:r>
                        <a:rPr lang="en-US" sz="1600" kern="0" dirty="0">
                          <a:effectLst/>
                        </a:rPr>
                        <a:t>Firefox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假设：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用户名：</a:t>
                      </a:r>
                      <a:r>
                        <a:rPr lang="en-US" sz="1600" kern="0" dirty="0">
                          <a:effectLst/>
                        </a:rPr>
                        <a:t>31601415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密码：</a:t>
                      </a:r>
                      <a:r>
                        <a:rPr lang="en-US" sz="1600" kern="0" dirty="0">
                          <a:effectLst/>
                        </a:rPr>
                        <a:t>123456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该用户已经注册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77030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操作步骤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预期结果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96185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用户进入首页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浏览器显示界面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23564"/>
                  </a:ext>
                </a:extLst>
              </a:tr>
              <a:tr h="379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点击任意按钮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跳出登陆界面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16715"/>
                  </a:ext>
                </a:extLst>
              </a:tr>
              <a:tr h="73171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输入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用户名：</a:t>
                      </a:r>
                      <a:r>
                        <a:rPr lang="en-US" sz="1600" kern="0">
                          <a:effectLst/>
                        </a:rPr>
                        <a:t>31601415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密码：</a:t>
                      </a:r>
                      <a:r>
                        <a:rPr lang="en-US" sz="1600" kern="0">
                          <a:effectLst/>
                        </a:rPr>
                        <a:t>123456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系统提示登陆成功，网页跳转到登陆前页面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187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2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10902" y="364771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用户登录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846A353-D6FA-47E8-9B91-807271E77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572658"/>
              </p:ext>
            </p:extLst>
          </p:nvPr>
        </p:nvGraphicFramePr>
        <p:xfrm>
          <a:off x="1060027" y="937131"/>
          <a:ext cx="7237877" cy="55890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7861">
                  <a:extLst>
                    <a:ext uri="{9D8B030D-6E8A-4147-A177-3AD203B41FA5}">
                      <a16:colId xmlns:a16="http://schemas.microsoft.com/office/drawing/2014/main" val="3413019225"/>
                    </a:ext>
                  </a:extLst>
                </a:gridCol>
                <a:gridCol w="166053">
                  <a:extLst>
                    <a:ext uri="{9D8B030D-6E8A-4147-A177-3AD203B41FA5}">
                      <a16:colId xmlns:a16="http://schemas.microsoft.com/office/drawing/2014/main" val="1219106360"/>
                    </a:ext>
                  </a:extLst>
                </a:gridCol>
                <a:gridCol w="4653963">
                  <a:extLst>
                    <a:ext uri="{9D8B030D-6E8A-4147-A177-3AD203B41FA5}">
                      <a16:colId xmlns:a16="http://schemas.microsoft.com/office/drawing/2014/main" val="172040738"/>
                    </a:ext>
                  </a:extLst>
                </a:gridCol>
              </a:tblGrid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测试用例编号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UC-user-1-TC-2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8414915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测试用例名称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用户登陆——密码错误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0287300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用例来源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2752485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参与者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2994801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测试方法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黑盒测试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8643037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前置条件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用户已有网站账号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1729025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场景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0682704"/>
                  </a:ext>
                </a:extLst>
              </a:tr>
              <a:tr h="25332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测试目的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测试用户能否正确登陆网站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694260"/>
                  </a:ext>
                </a:extLst>
              </a:tr>
              <a:tr h="177330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初始条件和背景：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系统：</a:t>
                      </a:r>
                      <a:r>
                        <a:rPr lang="en-US" sz="1600" kern="0">
                          <a:effectLst/>
                        </a:rPr>
                        <a:t>PC</a:t>
                      </a:r>
                      <a:r>
                        <a:rPr lang="zh-CN" sz="1600" kern="0">
                          <a:effectLst/>
                        </a:rPr>
                        <a:t>端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浏览器：</a:t>
                      </a:r>
                      <a:r>
                        <a:rPr lang="en-US" sz="1600" kern="0">
                          <a:effectLst/>
                        </a:rPr>
                        <a:t>Firefox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假设：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用户名：</a:t>
                      </a:r>
                      <a:r>
                        <a:rPr lang="en-US" sz="1600" kern="0">
                          <a:effectLst/>
                        </a:rPr>
                        <a:t>31601415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密码：</a:t>
                      </a:r>
                      <a:r>
                        <a:rPr lang="en-US" sz="1600" kern="0">
                          <a:effectLst/>
                        </a:rPr>
                        <a:t>123456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该用户已经注册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929025"/>
                  </a:ext>
                </a:extLst>
              </a:tr>
              <a:tr h="25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操作步骤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预期结果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35745"/>
                  </a:ext>
                </a:extLst>
              </a:tr>
              <a:tr h="25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用户进入首页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浏览器显示界面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655036"/>
                  </a:ext>
                </a:extLst>
              </a:tr>
              <a:tr h="25860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点击任意按钮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跳出登陆界面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32146"/>
                  </a:ext>
                </a:extLst>
              </a:tr>
              <a:tr h="101331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输入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用户名：</a:t>
                      </a:r>
                      <a:r>
                        <a:rPr lang="en-US" sz="1600" kern="0">
                          <a:effectLst/>
                        </a:rPr>
                        <a:t>31601415</a:t>
                      </a:r>
                      <a:endParaRPr lang="zh-CN" sz="16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密码：</a:t>
                      </a:r>
                      <a:r>
                        <a:rPr lang="en-US" sz="1600" kern="0">
                          <a:effectLst/>
                        </a:rPr>
                        <a:t>12345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系统提示密码错误，登陆失败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049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304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661857" y="1018389"/>
            <a:ext cx="4674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测试用例统计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6" name="TextBox 835">
            <a:extLst>
              <a:ext uri="{FF2B5EF4-FFF2-40B4-BE49-F238E27FC236}">
                <a16:creationId xmlns:a16="http://schemas.microsoft.com/office/drawing/2014/main" id="{355F5BB0-E10E-471E-957D-DF0281B0087B}"/>
              </a:ext>
            </a:extLst>
          </p:cNvPr>
          <p:cNvSpPr txBox="1"/>
          <p:nvPr/>
        </p:nvSpPr>
        <p:spPr>
          <a:xfrm>
            <a:off x="3519899" y="2379084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测试用例共计</a:t>
            </a:r>
            <a:r>
              <a:rPr lang="en-US" altLang="zh-CN" sz="2800" b="1" dirty="0">
                <a:solidFill>
                  <a:schemeClr val="bg1"/>
                </a:solidFill>
              </a:rPr>
              <a:t>147</a:t>
            </a:r>
            <a:r>
              <a:rPr lang="zh-CN" altLang="en-US" sz="2800" b="1" dirty="0">
                <a:solidFill>
                  <a:schemeClr val="bg1"/>
                </a:solidFill>
              </a:rPr>
              <a:t>项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用户手册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595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38089" y="256375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用户手册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C6C69D7-1B04-45A0-B7E8-B080E7D043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66264" y="1887103"/>
          <a:ext cx="6519360" cy="40534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2610">
                  <a:extLst>
                    <a:ext uri="{9D8B030D-6E8A-4147-A177-3AD203B41FA5}">
                      <a16:colId xmlns:a16="http://schemas.microsoft.com/office/drawing/2014/main" val="704724354"/>
                    </a:ext>
                  </a:extLst>
                </a:gridCol>
                <a:gridCol w="2173375">
                  <a:extLst>
                    <a:ext uri="{9D8B030D-6E8A-4147-A177-3AD203B41FA5}">
                      <a16:colId xmlns:a16="http://schemas.microsoft.com/office/drawing/2014/main" val="421650071"/>
                    </a:ext>
                  </a:extLst>
                </a:gridCol>
                <a:gridCol w="2173375">
                  <a:extLst>
                    <a:ext uri="{9D8B030D-6E8A-4147-A177-3AD203B41FA5}">
                      <a16:colId xmlns:a16="http://schemas.microsoft.com/office/drawing/2014/main" val="2957750515"/>
                    </a:ext>
                  </a:extLst>
                </a:gridCol>
              </a:tblGrid>
              <a:tr h="3223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  </a:t>
                      </a:r>
                      <a:r>
                        <a:rPr lang="zh-CN" sz="1050" kern="100">
                          <a:effectLst/>
                        </a:rPr>
                        <a:t>术语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</a:t>
                      </a:r>
                      <a:r>
                        <a:rPr lang="zh-CN" sz="1050" kern="100" dirty="0">
                          <a:effectLst/>
                        </a:rPr>
                        <a:t>定义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</a:t>
                      </a:r>
                      <a:r>
                        <a:rPr lang="zh-CN" sz="1050" kern="100">
                          <a:effectLst/>
                        </a:rPr>
                        <a:t>使用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934832"/>
                  </a:ext>
                </a:extLst>
              </a:tr>
              <a:tr h="3223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用户注册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用户通过网站页面注册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用户登录网站，进行注册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317574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用户查询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用户查找其他用户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用户使用网站的搜索功能，查找其他用户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5324040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删除用户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管理员对用户进行删除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管理员进入用户管理界面，对违规的用户进行删除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4987633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权限管理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管理员对用户权限进行管理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管理员进入用户权限管理界面，对用户的权限进行管理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9456433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用户安全管理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管理员对用户安全进行管理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管理员进入用户安全管理界面，对用户安全进行管理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853021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</a:t>
                      </a:r>
                      <a:r>
                        <a:rPr lang="zh-CN" sz="1050" kern="100" dirty="0">
                          <a:effectLst/>
                        </a:rPr>
                        <a:t>消息管理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对网站通知进行管理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管理员发布全网通知以及置顶、删除发布过的历史消息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8638440"/>
                  </a:ext>
                </a:extLst>
              </a:tr>
            </a:tbl>
          </a:graphicData>
        </a:graphic>
      </p:graphicFrame>
      <p:sp>
        <p:nvSpPr>
          <p:cNvPr id="86" name="TextBox 835">
            <a:extLst>
              <a:ext uri="{FF2B5EF4-FFF2-40B4-BE49-F238E27FC236}">
                <a16:creationId xmlns:a16="http://schemas.microsoft.com/office/drawing/2014/main" id="{6F7CF6E0-DD87-4014-BD3A-8A821AEF6303}"/>
              </a:ext>
            </a:extLst>
          </p:cNvPr>
          <p:cNvSpPr txBox="1"/>
          <p:nvPr/>
        </p:nvSpPr>
        <p:spPr>
          <a:xfrm>
            <a:off x="4163225" y="697293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定义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5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38089" y="256375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用户手册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C6C69D7-1B04-45A0-B7E8-B080E7D043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8679" y="1736998"/>
          <a:ext cx="6519360" cy="4668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2610">
                  <a:extLst>
                    <a:ext uri="{9D8B030D-6E8A-4147-A177-3AD203B41FA5}">
                      <a16:colId xmlns:a16="http://schemas.microsoft.com/office/drawing/2014/main" val="704724354"/>
                    </a:ext>
                  </a:extLst>
                </a:gridCol>
                <a:gridCol w="2173375">
                  <a:extLst>
                    <a:ext uri="{9D8B030D-6E8A-4147-A177-3AD203B41FA5}">
                      <a16:colId xmlns:a16="http://schemas.microsoft.com/office/drawing/2014/main" val="421650071"/>
                    </a:ext>
                  </a:extLst>
                </a:gridCol>
                <a:gridCol w="2173375">
                  <a:extLst>
                    <a:ext uri="{9D8B030D-6E8A-4147-A177-3AD203B41FA5}">
                      <a16:colId xmlns:a16="http://schemas.microsoft.com/office/drawing/2014/main" val="2957750515"/>
                    </a:ext>
                  </a:extLst>
                </a:gridCol>
              </a:tblGrid>
              <a:tr h="3223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  </a:t>
                      </a:r>
                      <a:r>
                        <a:rPr lang="zh-CN" sz="1050" kern="100">
                          <a:effectLst/>
                        </a:rPr>
                        <a:t>术语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</a:t>
                      </a:r>
                      <a:r>
                        <a:rPr lang="zh-CN" sz="1050" kern="100" dirty="0">
                          <a:effectLst/>
                        </a:rPr>
                        <a:t>定义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</a:t>
                      </a:r>
                      <a:r>
                        <a:rPr lang="zh-CN" sz="1050" kern="100">
                          <a:effectLst/>
                        </a:rPr>
                        <a:t>使用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934832"/>
                  </a:ext>
                </a:extLst>
              </a:tr>
              <a:tr h="3223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</a:t>
                      </a: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个人资料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用户的姓名、性别、学校、个人简介信息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用户可以修改自己的信息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317574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</a:t>
                      </a: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修改密码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修改原有的密码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用户可以修改自己的密码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5324040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4000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换绑邮箱</a:t>
                      </a:r>
                      <a:endParaRPr lang="en-US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用户的邮箱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用户可以修改自己的邮箱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4987633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indent="4000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邮件管理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用户对自己的邮箱进行管理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用户可以发邮件、查看邮件、回复邮件、删除邮件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9456433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友情链接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与该网站相关的、可借鉴的、有用的链接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管理员上传相关与网站相关的友情链接，并且可以进行删除。用户可以查看并使用相关链接。教师可在自己的课程发布相关友情链接并且进行删除。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853021"/>
                  </a:ext>
                </a:extLst>
              </a:tr>
              <a:tr h="6817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</a:t>
                      </a: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操作管理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系统将在每天自动生成日志，可以进行管理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管理员可以对于日志进行导出、导入、收藏、搜索功能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8638440"/>
                  </a:ext>
                </a:extLst>
              </a:tr>
            </a:tbl>
          </a:graphicData>
        </a:graphic>
      </p:graphicFrame>
      <p:sp>
        <p:nvSpPr>
          <p:cNvPr id="86" name="TextBox 835">
            <a:extLst>
              <a:ext uri="{FF2B5EF4-FFF2-40B4-BE49-F238E27FC236}">
                <a16:creationId xmlns:a16="http://schemas.microsoft.com/office/drawing/2014/main" id="{6F7CF6E0-DD87-4014-BD3A-8A821AEF6303}"/>
              </a:ext>
            </a:extLst>
          </p:cNvPr>
          <p:cNvSpPr txBox="1"/>
          <p:nvPr/>
        </p:nvSpPr>
        <p:spPr>
          <a:xfrm>
            <a:off x="4163225" y="697293"/>
            <a:ext cx="467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定义</a:t>
            </a:r>
            <a:endParaRPr lang="zh-CN" altLang="zh-C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0" y="5237752"/>
            <a:ext cx="9144000" cy="163050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87" name="Group 86"/>
          <p:cNvGrpSpPr/>
          <p:nvPr/>
        </p:nvGrpSpPr>
        <p:grpSpPr>
          <a:xfrm>
            <a:off x="1652032" y="108471"/>
            <a:ext cx="1416519" cy="2768256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055" y="529553"/>
            <a:ext cx="2107082" cy="1954971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834" name="Oval 833"/>
          <p:cNvSpPr/>
          <p:nvPr/>
        </p:nvSpPr>
        <p:spPr>
          <a:xfrm>
            <a:off x="453200" y="300263"/>
            <a:ext cx="282183" cy="282183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36" name="TextBox 835"/>
          <p:cNvSpPr txBox="1"/>
          <p:nvPr/>
        </p:nvSpPr>
        <p:spPr>
          <a:xfrm>
            <a:off x="3738089" y="256375"/>
            <a:ext cx="4674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用户手册</a:t>
            </a:r>
            <a:endParaRPr lang="zh-CN" altLang="zh-CN" sz="2800" b="1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C903A-352D-4EA3-A9D3-2A2478EB3DA5}"/>
              </a:ext>
            </a:extLst>
          </p:cNvPr>
          <p:cNvSpPr/>
          <p:nvPr/>
        </p:nvSpPr>
        <p:spPr>
          <a:xfrm>
            <a:off x="3332852" y="1125548"/>
            <a:ext cx="4281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&lt;</a:t>
            </a:r>
            <a:r>
              <a:rPr lang="zh-CN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当用户想要查看个人信息时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&gt;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AE6F49D1-F492-45D8-8AE1-51C78875D8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" y="1569696"/>
            <a:ext cx="5274310" cy="51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4ED188-9BC7-42CB-8DA0-874738957F78}"/>
              </a:ext>
            </a:extLst>
          </p:cNvPr>
          <p:cNvSpPr/>
          <p:nvPr/>
        </p:nvSpPr>
        <p:spPr>
          <a:xfrm>
            <a:off x="5514029" y="1535027"/>
            <a:ext cx="3273925" cy="4194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查看个人信息：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用户可以在登录之后点击头像，登录个人信息首页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在网页的左侧导航栏用户可以编辑个人信息，查看个人通知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在网页的中间用户可以查看正在参与的项目的通知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</a:rPr>
              <a:t>在网页的右侧用户可以查看参与项目的具体信息</a:t>
            </a:r>
            <a:endParaRPr lang="zh-CN" altLang="zh-CN" sz="1400" kern="1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4723" y="2880861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0600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526" y="127313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书籍资料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577" y="773644"/>
            <a:ext cx="79784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【1】</a:t>
            </a:r>
            <a:r>
              <a:rPr lang="zh-CN" altLang="zh-CN" dirty="0">
                <a:solidFill>
                  <a:schemeClr val="bg1"/>
                </a:solidFill>
              </a:rPr>
              <a:t>《软件工程原书第八版》 机械工业出版社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RogerS.Pressman</a:t>
            </a:r>
            <a:r>
              <a:rPr lang="en-US" altLang="zh-CN" dirty="0">
                <a:solidFill>
                  <a:schemeClr val="bg1"/>
                </a:solidFill>
              </a:rPr>
              <a:t> Bruce </a:t>
            </a:r>
            <a:r>
              <a:rPr lang="en-US" altLang="zh-CN" dirty="0" err="1">
                <a:solidFill>
                  <a:schemeClr val="bg1"/>
                </a:solidFill>
              </a:rPr>
              <a:t>R.Maxim</a:t>
            </a:r>
            <a:r>
              <a:rPr lang="zh-CN" altLang="zh-CN" dirty="0">
                <a:solidFill>
                  <a:schemeClr val="bg1"/>
                </a:solidFill>
              </a:rPr>
              <a:t>著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294545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【2】</a:t>
            </a:r>
            <a:r>
              <a:rPr lang="zh-CN" altLang="zh-CN" dirty="0">
                <a:solidFill>
                  <a:schemeClr val="bg1"/>
                </a:solidFill>
              </a:rPr>
              <a:t>《软件工程导论》 清华大学出版社 张海藩等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8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zh-CN" dirty="0">
                <a:solidFill>
                  <a:schemeClr val="bg1"/>
                </a:solidFill>
              </a:rPr>
              <a:t>版 第</a:t>
            </a:r>
            <a:r>
              <a:rPr lang="en-US" altLang="zh-CN" dirty="0">
                <a:solidFill>
                  <a:schemeClr val="bg1"/>
                </a:solidFill>
              </a:rPr>
              <a:t>150343</a:t>
            </a:r>
            <a:r>
              <a:rPr lang="zh-CN" altLang="zh-CN" dirty="0">
                <a:solidFill>
                  <a:schemeClr val="bg1"/>
                </a:solidFill>
              </a:rPr>
              <a:t>号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【3】</a:t>
            </a:r>
            <a:r>
              <a:rPr lang="zh-CN" altLang="zh-CN" dirty="0">
                <a:solidFill>
                  <a:schemeClr val="bg1"/>
                </a:solidFill>
              </a:rPr>
              <a:t>《软件需求》 清华大学出版社</a:t>
            </a:r>
            <a:r>
              <a:rPr lang="en-US" altLang="zh-CN" dirty="0">
                <a:solidFill>
                  <a:schemeClr val="bg1"/>
                </a:solidFill>
              </a:rPr>
              <a:t> Karl </a:t>
            </a:r>
            <a:r>
              <a:rPr lang="en-US" altLang="zh-CN" dirty="0" err="1">
                <a:solidFill>
                  <a:schemeClr val="bg1"/>
                </a:solidFill>
              </a:rPr>
              <a:t>Wiegers</a:t>
            </a:r>
            <a:r>
              <a:rPr lang="en-US" altLang="zh-CN" dirty="0">
                <a:solidFill>
                  <a:schemeClr val="bg1"/>
                </a:solidFill>
              </a:rPr>
              <a:t>, Joy Beatty</a:t>
            </a:r>
            <a:r>
              <a:rPr lang="zh-CN" altLang="zh-CN" dirty="0">
                <a:solidFill>
                  <a:schemeClr val="bg1"/>
                </a:solidFill>
              </a:rPr>
              <a:t>著 李忠利 李淳 霍金健 孔晨辉 译</a:t>
            </a:r>
            <a:r>
              <a:rPr lang="en-US" altLang="zh-CN" dirty="0">
                <a:solidFill>
                  <a:schemeClr val="bg1"/>
                </a:solidFill>
              </a:rPr>
              <a:t> 2016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【4】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</a:t>
            </a:r>
            <a:r>
              <a:rPr lang="zh-CN" altLang="zh-CN" dirty="0">
                <a:solidFill>
                  <a:schemeClr val="bg1"/>
                </a:solidFill>
              </a:rPr>
              <a:t>用户指南》 人民邮电出版社 </a:t>
            </a:r>
            <a:r>
              <a:rPr lang="en-US" altLang="zh-CN" dirty="0">
                <a:solidFill>
                  <a:schemeClr val="bg1"/>
                </a:solidFill>
              </a:rPr>
              <a:t>Grady </a:t>
            </a:r>
            <a:r>
              <a:rPr lang="en-US" altLang="zh-CN" dirty="0" err="1">
                <a:solidFill>
                  <a:schemeClr val="bg1"/>
                </a:solidFill>
              </a:rPr>
              <a:t>Booch</a:t>
            </a:r>
            <a:r>
              <a:rPr lang="en-US" altLang="zh-CN" dirty="0">
                <a:solidFill>
                  <a:schemeClr val="bg1"/>
                </a:solidFill>
              </a:rPr>
              <a:t>, James Rumbaugh, Ivar Jacobson</a:t>
            </a:r>
            <a:r>
              <a:rPr lang="zh-CN" altLang="zh-CN" dirty="0">
                <a:solidFill>
                  <a:schemeClr val="bg1"/>
                </a:solidFill>
              </a:rPr>
              <a:t>著 邵维忠 麻志毅 马浩海 刘辉 译</a:t>
            </a:r>
            <a:r>
              <a:rPr lang="en-US" altLang="zh-CN" dirty="0">
                <a:solidFill>
                  <a:schemeClr val="bg1"/>
                </a:solidFill>
              </a:rPr>
              <a:t> 2013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【5】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UML2</a:t>
            </a:r>
            <a:r>
              <a:rPr lang="zh-CN" altLang="zh-CN" dirty="0">
                <a:solidFill>
                  <a:schemeClr val="bg1"/>
                </a:solidFill>
              </a:rPr>
              <a:t>基础、建模与设计教程》 清华大学出版社 杨弘平等</a:t>
            </a:r>
            <a:r>
              <a:rPr lang="en-US" altLang="zh-CN" dirty="0">
                <a:solidFill>
                  <a:schemeClr val="bg1"/>
                </a:solidFill>
              </a:rPr>
              <a:t> 2015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【6】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IT</a:t>
            </a:r>
            <a:r>
              <a:rPr lang="zh-CN" altLang="zh-CN" dirty="0">
                <a:solidFill>
                  <a:schemeClr val="bg1"/>
                </a:solidFill>
              </a:rPr>
              <a:t>项目管理》 机械工业出版社 </a:t>
            </a:r>
            <a:r>
              <a:rPr lang="en-US" altLang="zh-CN" dirty="0">
                <a:solidFill>
                  <a:schemeClr val="bg1"/>
                </a:solidFill>
              </a:rPr>
              <a:t>Kathy Schwalbe</a:t>
            </a:r>
            <a:r>
              <a:rPr lang="zh-CN" altLang="zh-CN" dirty="0">
                <a:solidFill>
                  <a:schemeClr val="bg1"/>
                </a:solidFill>
              </a:rPr>
              <a:t>著 孙新波 朱珠 贾建锋 译</a:t>
            </a:r>
            <a:r>
              <a:rPr lang="en-US" altLang="zh-CN" dirty="0">
                <a:solidFill>
                  <a:schemeClr val="bg1"/>
                </a:solidFill>
              </a:rPr>
              <a:t> 2017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【7】</a:t>
            </a:r>
            <a:r>
              <a:rPr lang="zh-CN" altLang="zh-CN" dirty="0">
                <a:solidFill>
                  <a:schemeClr val="bg1"/>
                </a:solidFill>
              </a:rPr>
              <a:t>《</a:t>
            </a:r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MySQL Web</a:t>
            </a:r>
            <a:r>
              <a:rPr lang="zh-CN" altLang="zh-CN" dirty="0">
                <a:solidFill>
                  <a:schemeClr val="bg1"/>
                </a:solidFill>
              </a:rPr>
              <a:t>开发》 机械工业出版社 （原书第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zh-CN" dirty="0">
                <a:solidFill>
                  <a:schemeClr val="bg1"/>
                </a:solidFill>
              </a:rPr>
              <a:t>（澳）威利（</a:t>
            </a:r>
            <a:r>
              <a:rPr lang="en-US" altLang="zh-CN" dirty="0" err="1">
                <a:solidFill>
                  <a:schemeClr val="bg1"/>
                </a:solidFill>
              </a:rPr>
              <a:t>Wslling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），（澳）汤姆森（</a:t>
            </a:r>
            <a:r>
              <a:rPr lang="en-US" altLang="zh-CN" dirty="0">
                <a:solidFill>
                  <a:schemeClr val="bg1"/>
                </a:solidFill>
              </a:rPr>
              <a:t>Thomson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L.</a:t>
            </a:r>
            <a:r>
              <a:rPr lang="zh-CN" altLang="zh-CN" dirty="0">
                <a:solidFill>
                  <a:schemeClr val="bg1"/>
                </a:solidFill>
              </a:rPr>
              <a:t>）著；武欣等译</a:t>
            </a:r>
            <a:r>
              <a:rPr lang="en-US" altLang="zh-CN" dirty="0">
                <a:solidFill>
                  <a:schemeClr val="bg1"/>
                </a:solidFill>
              </a:rPr>
              <a:t> 2009</a:t>
            </a:r>
            <a:r>
              <a:rPr lang="zh-CN" altLang="zh-CN" dirty="0">
                <a:solidFill>
                  <a:schemeClr val="bg1"/>
                </a:solidFill>
              </a:rPr>
              <a:t>年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zh-CN" dirty="0">
                <a:solidFill>
                  <a:schemeClr val="bg1"/>
                </a:solidFill>
              </a:rPr>
              <a:t>月第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zh-CN" dirty="0">
                <a:solidFill>
                  <a:schemeClr val="bg1"/>
                </a:solidFill>
              </a:rPr>
              <a:t>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89624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2103" y="3075057"/>
            <a:ext cx="2242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Raleway" panose="020B0003030101060003" pitchFamily="34" charset="0"/>
              </a:rPr>
              <a:t>用户识别</a:t>
            </a:r>
            <a:endParaRPr lang="id-ID" sz="40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6" name="Freeform 158"/>
          <p:cNvSpPr>
            <a:spLocks noEditPoints="1"/>
          </p:cNvSpPr>
          <p:nvPr/>
        </p:nvSpPr>
        <p:spPr bwMode="auto">
          <a:xfrm>
            <a:off x="5081559" y="1808815"/>
            <a:ext cx="2150338" cy="2144092"/>
          </a:xfrm>
          <a:custGeom>
            <a:avLst/>
            <a:gdLst>
              <a:gd name="T0" fmla="*/ 1144 w 1163"/>
              <a:gd name="T1" fmla="*/ 6 h 1160"/>
              <a:gd name="T2" fmla="*/ 1125 w 1163"/>
              <a:gd name="T3" fmla="*/ 0 h 1160"/>
              <a:gd name="T4" fmla="*/ 1105 w 1163"/>
              <a:gd name="T5" fmla="*/ 6 h 1160"/>
              <a:gd name="T6" fmla="*/ 17 w 1163"/>
              <a:gd name="T7" fmla="*/ 731 h 1160"/>
              <a:gd name="T8" fmla="*/ 1 w 1163"/>
              <a:gd name="T9" fmla="*/ 765 h 1160"/>
              <a:gd name="T10" fmla="*/ 24 w 1163"/>
              <a:gd name="T11" fmla="*/ 795 h 1160"/>
              <a:gd name="T12" fmla="*/ 307 w 1163"/>
              <a:gd name="T13" fmla="*/ 908 h 1160"/>
              <a:gd name="T14" fmla="*/ 441 w 1163"/>
              <a:gd name="T15" fmla="*/ 1142 h 1160"/>
              <a:gd name="T16" fmla="*/ 472 w 1163"/>
              <a:gd name="T17" fmla="*/ 1160 h 1160"/>
              <a:gd name="T18" fmla="*/ 472 w 1163"/>
              <a:gd name="T19" fmla="*/ 1160 h 1160"/>
              <a:gd name="T20" fmla="*/ 503 w 1163"/>
              <a:gd name="T21" fmla="*/ 1142 h 1160"/>
              <a:gd name="T22" fmla="*/ 579 w 1163"/>
              <a:gd name="T23" fmla="*/ 1017 h 1160"/>
              <a:gd name="T24" fmla="*/ 930 w 1163"/>
              <a:gd name="T25" fmla="*/ 1157 h 1160"/>
              <a:gd name="T26" fmla="*/ 943 w 1163"/>
              <a:gd name="T27" fmla="*/ 1160 h 1160"/>
              <a:gd name="T28" fmla="*/ 961 w 1163"/>
              <a:gd name="T29" fmla="*/ 1155 h 1160"/>
              <a:gd name="T30" fmla="*/ 979 w 1163"/>
              <a:gd name="T31" fmla="*/ 1130 h 1160"/>
              <a:gd name="T32" fmla="*/ 1160 w 1163"/>
              <a:gd name="T33" fmla="*/ 42 h 1160"/>
              <a:gd name="T34" fmla="*/ 1144 w 1163"/>
              <a:gd name="T35" fmla="*/ 6 h 1160"/>
              <a:gd name="T36" fmla="*/ 115 w 1163"/>
              <a:gd name="T37" fmla="*/ 753 h 1160"/>
              <a:gd name="T38" fmla="*/ 955 w 1163"/>
              <a:gd name="T39" fmla="*/ 193 h 1160"/>
              <a:gd name="T40" fmla="*/ 344 w 1163"/>
              <a:gd name="T41" fmla="*/ 847 h 1160"/>
              <a:gd name="T42" fmla="*/ 334 w 1163"/>
              <a:gd name="T43" fmla="*/ 841 h 1160"/>
              <a:gd name="T44" fmla="*/ 115 w 1163"/>
              <a:gd name="T45" fmla="*/ 753 h 1160"/>
              <a:gd name="T46" fmla="*/ 370 w 1163"/>
              <a:gd name="T47" fmla="*/ 872 h 1160"/>
              <a:gd name="T48" fmla="*/ 370 w 1163"/>
              <a:gd name="T49" fmla="*/ 872 h 1160"/>
              <a:gd name="T50" fmla="*/ 1057 w 1163"/>
              <a:gd name="T51" fmla="*/ 137 h 1160"/>
              <a:gd name="T52" fmla="*/ 471 w 1163"/>
              <a:gd name="T53" fmla="*/ 1049 h 1160"/>
              <a:gd name="T54" fmla="*/ 370 w 1163"/>
              <a:gd name="T55" fmla="*/ 872 h 1160"/>
              <a:gd name="T56" fmla="*/ 915 w 1163"/>
              <a:gd name="T57" fmla="*/ 1073 h 1160"/>
              <a:gd name="T58" fmla="*/ 606 w 1163"/>
              <a:gd name="T59" fmla="*/ 950 h 1160"/>
              <a:gd name="T60" fmla="*/ 583 w 1163"/>
              <a:gd name="T61" fmla="*/ 945 h 1160"/>
              <a:gd name="T62" fmla="*/ 1060 w 1163"/>
              <a:gd name="T63" fmla="*/ 206 h 1160"/>
              <a:gd name="T64" fmla="*/ 915 w 1163"/>
              <a:gd name="T65" fmla="*/ 1073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3" h="1160">
                <a:moveTo>
                  <a:pt x="1144" y="6"/>
                </a:moveTo>
                <a:cubicBezTo>
                  <a:pt x="1138" y="2"/>
                  <a:pt x="1132" y="0"/>
                  <a:pt x="1125" y="0"/>
                </a:cubicBezTo>
                <a:cubicBezTo>
                  <a:pt x="1118" y="0"/>
                  <a:pt x="1111" y="2"/>
                  <a:pt x="1105" y="6"/>
                </a:cubicBezTo>
                <a:cubicBezTo>
                  <a:pt x="17" y="731"/>
                  <a:pt x="17" y="731"/>
                  <a:pt x="17" y="731"/>
                </a:cubicBezTo>
                <a:cubicBezTo>
                  <a:pt x="6" y="739"/>
                  <a:pt x="0" y="752"/>
                  <a:pt x="1" y="765"/>
                </a:cubicBezTo>
                <a:cubicBezTo>
                  <a:pt x="3" y="778"/>
                  <a:pt x="11" y="790"/>
                  <a:pt x="24" y="795"/>
                </a:cubicBezTo>
                <a:cubicBezTo>
                  <a:pt x="307" y="908"/>
                  <a:pt x="307" y="908"/>
                  <a:pt x="307" y="908"/>
                </a:cubicBezTo>
                <a:cubicBezTo>
                  <a:pt x="441" y="1142"/>
                  <a:pt x="441" y="1142"/>
                  <a:pt x="441" y="1142"/>
                </a:cubicBezTo>
                <a:cubicBezTo>
                  <a:pt x="447" y="1153"/>
                  <a:pt x="459" y="1160"/>
                  <a:pt x="472" y="1160"/>
                </a:cubicBezTo>
                <a:cubicBezTo>
                  <a:pt x="472" y="1160"/>
                  <a:pt x="472" y="1160"/>
                  <a:pt x="472" y="1160"/>
                </a:cubicBezTo>
                <a:cubicBezTo>
                  <a:pt x="485" y="1160"/>
                  <a:pt x="497" y="1153"/>
                  <a:pt x="503" y="1142"/>
                </a:cubicBezTo>
                <a:cubicBezTo>
                  <a:pt x="579" y="1017"/>
                  <a:pt x="579" y="1017"/>
                  <a:pt x="579" y="1017"/>
                </a:cubicBezTo>
                <a:cubicBezTo>
                  <a:pt x="930" y="1157"/>
                  <a:pt x="930" y="1157"/>
                  <a:pt x="930" y="1157"/>
                </a:cubicBezTo>
                <a:cubicBezTo>
                  <a:pt x="934" y="1159"/>
                  <a:pt x="939" y="1160"/>
                  <a:pt x="943" y="1160"/>
                </a:cubicBezTo>
                <a:cubicBezTo>
                  <a:pt x="950" y="1160"/>
                  <a:pt x="956" y="1158"/>
                  <a:pt x="961" y="1155"/>
                </a:cubicBezTo>
                <a:cubicBezTo>
                  <a:pt x="971" y="1150"/>
                  <a:pt x="977" y="1141"/>
                  <a:pt x="979" y="1130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3" y="28"/>
                  <a:pt x="1157" y="14"/>
                  <a:pt x="1144" y="6"/>
                </a:cubicBezTo>
                <a:close/>
                <a:moveTo>
                  <a:pt x="115" y="753"/>
                </a:moveTo>
                <a:cubicBezTo>
                  <a:pt x="955" y="193"/>
                  <a:pt x="955" y="193"/>
                  <a:pt x="955" y="193"/>
                </a:cubicBezTo>
                <a:cubicBezTo>
                  <a:pt x="344" y="847"/>
                  <a:pt x="344" y="847"/>
                  <a:pt x="344" y="847"/>
                </a:cubicBezTo>
                <a:cubicBezTo>
                  <a:pt x="341" y="845"/>
                  <a:pt x="338" y="842"/>
                  <a:pt x="334" y="841"/>
                </a:cubicBezTo>
                <a:lnTo>
                  <a:pt x="115" y="753"/>
                </a:lnTo>
                <a:close/>
                <a:moveTo>
                  <a:pt x="370" y="872"/>
                </a:moveTo>
                <a:cubicBezTo>
                  <a:pt x="370" y="872"/>
                  <a:pt x="370" y="872"/>
                  <a:pt x="370" y="872"/>
                </a:cubicBezTo>
                <a:cubicBezTo>
                  <a:pt x="1057" y="137"/>
                  <a:pt x="1057" y="137"/>
                  <a:pt x="1057" y="137"/>
                </a:cubicBezTo>
                <a:cubicBezTo>
                  <a:pt x="471" y="1049"/>
                  <a:pt x="471" y="1049"/>
                  <a:pt x="471" y="1049"/>
                </a:cubicBezTo>
                <a:lnTo>
                  <a:pt x="370" y="872"/>
                </a:lnTo>
                <a:close/>
                <a:moveTo>
                  <a:pt x="915" y="1073"/>
                </a:moveTo>
                <a:cubicBezTo>
                  <a:pt x="606" y="950"/>
                  <a:pt x="606" y="950"/>
                  <a:pt x="606" y="950"/>
                </a:cubicBezTo>
                <a:cubicBezTo>
                  <a:pt x="598" y="947"/>
                  <a:pt x="590" y="946"/>
                  <a:pt x="583" y="945"/>
                </a:cubicBezTo>
                <a:cubicBezTo>
                  <a:pt x="1060" y="206"/>
                  <a:pt x="1060" y="206"/>
                  <a:pt x="1060" y="206"/>
                </a:cubicBezTo>
                <a:lnTo>
                  <a:pt x="915" y="10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0537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594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en-US" sz="3600" dirty="0">
                <a:solidFill>
                  <a:schemeClr val="bg1"/>
                </a:solidFill>
              </a:rPr>
              <a:t>硕士论文及文档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3822" y="1169570"/>
            <a:ext cx="79784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【8】</a:t>
            </a:r>
            <a:r>
              <a:rPr lang="zh-CN" altLang="en-US" dirty="0">
                <a:solidFill>
                  <a:schemeClr val="bg1"/>
                </a:solidFill>
              </a:rPr>
              <a:t>案例库系统介绍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学院本科教学会议</a:t>
            </a:r>
            <a:r>
              <a:rPr lang="en-US" altLang="zh-CN" dirty="0">
                <a:solidFill>
                  <a:schemeClr val="bg1"/>
                </a:solidFill>
              </a:rPr>
              <a:t>-2010-3-6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【9】“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基于项目的案例学习系统”学习评价模型的设计与实现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王明成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【10】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徐鹏飞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【11】</a:t>
            </a:r>
            <a:r>
              <a:rPr lang="zh-CN" altLang="en-US" dirty="0">
                <a:solidFill>
                  <a:schemeClr val="bg1"/>
                </a:solidFill>
              </a:rPr>
              <a:t>项目化案例对象的研究与设计 </a:t>
            </a:r>
            <a:r>
              <a:rPr lang="en-US" altLang="zh-CN" dirty="0">
                <a:solidFill>
                  <a:schemeClr val="bg1"/>
                </a:solidFill>
              </a:rPr>
              <a:t>- </a:t>
            </a:r>
            <a:r>
              <a:rPr lang="zh-CN" altLang="en-US" dirty="0">
                <a:solidFill>
                  <a:schemeClr val="bg1"/>
                </a:solidFill>
              </a:rPr>
              <a:t>修改版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【12】pbcls</a:t>
            </a:r>
            <a:r>
              <a:rPr lang="zh-CN" altLang="en-US" dirty="0">
                <a:solidFill>
                  <a:schemeClr val="bg1"/>
                </a:solidFill>
              </a:rPr>
              <a:t>用户手册</a:t>
            </a:r>
            <a:r>
              <a:rPr lang="en-US" altLang="zh-CN" dirty="0">
                <a:solidFill>
                  <a:schemeClr val="bg1"/>
                </a:solidFill>
              </a:rPr>
              <a:t>-2013-5-26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【13】</a:t>
            </a:r>
            <a:r>
              <a:rPr lang="zh-CN" altLang="en-US" dirty="0">
                <a:solidFill>
                  <a:schemeClr val="bg1"/>
                </a:solidFill>
              </a:rPr>
              <a:t>案例教学系统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【14】</a:t>
            </a:r>
            <a:r>
              <a:rPr lang="zh-CN" altLang="en-US" dirty="0">
                <a:solidFill>
                  <a:schemeClr val="bg1"/>
                </a:solidFill>
              </a:rPr>
              <a:t>王朝成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基于项目的案例学习系统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最终版</a:t>
            </a:r>
          </a:p>
          <a:p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23558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4564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参考资料</a:t>
            </a:r>
            <a:r>
              <a:rPr lang="en-US" altLang="zh-CN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——</a:t>
            </a:r>
            <a:r>
              <a:rPr lang="zh-CN" altLang="zh-CN" sz="3600" dirty="0">
                <a:solidFill>
                  <a:schemeClr val="bg1"/>
                </a:solidFill>
              </a:rPr>
              <a:t>网页资料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3268" y="1169570"/>
            <a:ext cx="85590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PHP</a:t>
            </a:r>
            <a:r>
              <a:rPr lang="zh-CN" altLang="zh-CN" dirty="0">
                <a:solidFill>
                  <a:schemeClr val="bg1"/>
                </a:solidFill>
              </a:rPr>
              <a:t>开发工具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【15】http://www.studyems.com/network/06d8f9cfc32d78ea.html    2018.10.13 13:43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zh-CN" dirty="0">
                <a:solidFill>
                  <a:schemeClr val="bg1"/>
                </a:solidFill>
              </a:rPr>
              <a:t>服务器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【18】https://blog.csdn.net/qq_31763129/article/details/79984847    2018.10.13 14:17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【19】https://www.oschina.net/question/1446507_156701    2018.10.13 15:07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建模工具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【20】https://blog.csdn.net/u014020534/article/details/71242142    2018.10.14 10:36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建站方式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【21】https://blog.csdn.net/weixin_42134789/article/details/80753010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21:39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【22】https://static.oschina.net/news/94081/java-web-frameworks-compare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21:50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【23】https://blog.csdn.net/ifyouwanttogo/article/details/80491536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      2018.10.20 22:16</a:t>
            </a: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5220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330" y="523239"/>
            <a:ext cx="250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 panose="020B0003030101060003" pitchFamily="34" charset="0"/>
              </a:rPr>
              <a:t>分工及绩效</a:t>
            </a:r>
            <a:endParaRPr lang="id-ID" sz="36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5" name="Oval 99">
            <a:hlinkClick r:id="" action="ppaction://noaction"/>
            <a:extLst>
              <a:ext uri="{FF2B5EF4-FFF2-40B4-BE49-F238E27FC236}">
                <a16:creationId xmlns:a16="http://schemas.microsoft.com/office/drawing/2014/main" id="{AF879A32-A33C-4AEF-8D33-77897709CFE8}"/>
              </a:ext>
            </a:extLst>
          </p:cNvPr>
          <p:cNvSpPr/>
          <p:nvPr/>
        </p:nvSpPr>
        <p:spPr>
          <a:xfrm>
            <a:off x="7601163" y="6009533"/>
            <a:ext cx="697643" cy="697643"/>
          </a:xfrm>
          <a:prstGeom prst="ellipse">
            <a:avLst/>
          </a:prstGeom>
          <a:solidFill>
            <a:srgbClr val="30B695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DBD376B-80F2-4183-A92C-0A440D4F1B96}"/>
              </a:ext>
            </a:extLst>
          </p:cNvPr>
          <p:cNvGrpSpPr/>
          <p:nvPr/>
        </p:nvGrpSpPr>
        <p:grpSpPr>
          <a:xfrm>
            <a:off x="1020932" y="1556889"/>
            <a:ext cx="6340111" cy="3416476"/>
            <a:chOff x="1020932" y="1556889"/>
            <a:chExt cx="6340111" cy="341647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247056B-EACC-494C-A398-2269FEBE8670}"/>
                </a:ext>
              </a:extLst>
            </p:cNvPr>
            <p:cNvSpPr txBox="1"/>
            <p:nvPr/>
          </p:nvSpPr>
          <p:spPr>
            <a:xfrm>
              <a:off x="1020932" y="1556889"/>
              <a:ext cx="4882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陈铉文（组长）：</a:t>
              </a:r>
              <a:r>
                <a:rPr lang="en-US" altLang="zh-CN" dirty="0">
                  <a:solidFill>
                    <a:schemeClr val="bg1"/>
                  </a:solidFill>
                </a:rPr>
                <a:t>WBS</a:t>
              </a:r>
              <a:r>
                <a:rPr lang="zh-CN" altLang="en-US" dirty="0">
                  <a:solidFill>
                    <a:schemeClr val="bg1"/>
                  </a:solidFill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</a:rPr>
                <a:t>OBS</a:t>
              </a:r>
              <a:r>
                <a:rPr lang="zh-CN" altLang="en-US" dirty="0">
                  <a:solidFill>
                    <a:schemeClr val="bg1"/>
                  </a:solidFill>
                </a:rPr>
                <a:t>起草，参与需求计划文档及甘特图起草，审阅修改文档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04042A-001B-43F2-A16C-7C9B4EA88221}"/>
                </a:ext>
              </a:extLst>
            </p:cNvPr>
            <p:cNvSpPr txBox="1"/>
            <p:nvPr/>
          </p:nvSpPr>
          <p:spPr>
            <a:xfrm>
              <a:off x="1020933" y="2456779"/>
              <a:ext cx="4882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章奇妙：甘特图起草，参与需求计划文档起草，会议记录及其他记录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BFEFEAA-9F0D-4915-8474-0B8C0710A410}"/>
                </a:ext>
              </a:extLst>
            </p:cNvPr>
            <p:cNvSpPr txBox="1"/>
            <p:nvPr/>
          </p:nvSpPr>
          <p:spPr>
            <a:xfrm>
              <a:off x="1020932" y="3780330"/>
              <a:ext cx="449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于坤：参与需求计划文档起草、文档管理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8B88176-609F-40CD-BFF1-BA248488815D}"/>
                </a:ext>
              </a:extLst>
            </p:cNvPr>
            <p:cNvSpPr txBox="1"/>
            <p:nvPr/>
          </p:nvSpPr>
          <p:spPr>
            <a:xfrm>
              <a:off x="1020932" y="3233626"/>
              <a:ext cx="4570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张威杰：环境搭建，参与需求计划文档起草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636D207-5856-4971-9163-EDBCFFB98AD8}"/>
                </a:ext>
              </a:extLst>
            </p:cNvPr>
            <p:cNvSpPr txBox="1"/>
            <p:nvPr/>
          </p:nvSpPr>
          <p:spPr>
            <a:xfrm>
              <a:off x="1020932" y="4327034"/>
              <a:ext cx="4882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刘值成：起草项目章程、参与需求计划文档起草、配置管理、评审</a:t>
              </a:r>
              <a:r>
                <a:rPr lang="en-US" altLang="zh-CN" dirty="0">
                  <a:solidFill>
                    <a:schemeClr val="bg1"/>
                  </a:solidFill>
                </a:rPr>
                <a:t>PPT</a:t>
              </a:r>
              <a:r>
                <a:rPr lang="zh-CN" altLang="en-US" dirty="0">
                  <a:solidFill>
                    <a:schemeClr val="bg1"/>
                  </a:solidFill>
                </a:rPr>
                <a:t>制作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F2D9426-48BA-48F2-8F5F-CB5C628BC89D}"/>
                </a:ext>
              </a:extLst>
            </p:cNvPr>
            <p:cNvSpPr txBox="1"/>
            <p:nvPr/>
          </p:nvSpPr>
          <p:spPr>
            <a:xfrm>
              <a:off x="6942339" y="155688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87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9436498-876F-4143-9DD6-288A1DB41711}"/>
                </a:ext>
              </a:extLst>
            </p:cNvPr>
            <p:cNvSpPr txBox="1"/>
            <p:nvPr/>
          </p:nvSpPr>
          <p:spPr>
            <a:xfrm>
              <a:off x="6942339" y="310311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B77313-0A17-40E3-9ECE-318BD11E68D8}"/>
                </a:ext>
              </a:extLst>
            </p:cNvPr>
            <p:cNvSpPr txBox="1"/>
            <p:nvPr/>
          </p:nvSpPr>
          <p:spPr>
            <a:xfrm>
              <a:off x="6942339" y="241061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95714A-18FB-4F18-9CF8-12A527B135A3}"/>
                </a:ext>
              </a:extLst>
            </p:cNvPr>
            <p:cNvSpPr txBox="1"/>
            <p:nvPr/>
          </p:nvSpPr>
          <p:spPr>
            <a:xfrm>
              <a:off x="6942339" y="37956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89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9ACD791-6142-4C72-8326-ABC63A6EFF5E}"/>
                </a:ext>
              </a:extLst>
            </p:cNvPr>
            <p:cNvSpPr txBox="1"/>
            <p:nvPr/>
          </p:nvSpPr>
          <p:spPr>
            <a:xfrm>
              <a:off x="6942339" y="432703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90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6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01" y="1952596"/>
            <a:ext cx="2411033" cy="3179384"/>
          </a:xfrm>
          <a:prstGeom prst="rect">
            <a:avLst/>
          </a:prstGeom>
        </p:spPr>
      </p:pic>
      <p:pic>
        <p:nvPicPr>
          <p:cNvPr id="25" name="Picture 24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60" y="1968783"/>
            <a:ext cx="3581795" cy="2393833"/>
          </a:xfrm>
          <a:prstGeom prst="rect">
            <a:avLst/>
          </a:prstGeom>
        </p:spPr>
      </p:pic>
      <p:pic>
        <p:nvPicPr>
          <p:cNvPr id="26" name="Picture 25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227" y="2790564"/>
            <a:ext cx="3473296" cy="2222910"/>
          </a:xfrm>
          <a:prstGeom prst="rect">
            <a:avLst/>
          </a:prstGeom>
        </p:spPr>
      </p:pic>
      <p:pic>
        <p:nvPicPr>
          <p:cNvPr id="27" name="Picture 26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582" y="1952614"/>
            <a:ext cx="1982404" cy="1433939"/>
          </a:xfrm>
          <a:prstGeom prst="rect">
            <a:avLst/>
          </a:prstGeom>
        </p:spPr>
      </p:pic>
      <p:pic>
        <p:nvPicPr>
          <p:cNvPr id="28" name="Picture 27" descr="1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937" y="2919845"/>
            <a:ext cx="1586396" cy="660998"/>
          </a:xfrm>
          <a:prstGeom prst="rect">
            <a:avLst/>
          </a:prstGeom>
        </p:spPr>
      </p:pic>
      <p:pic>
        <p:nvPicPr>
          <p:cNvPr id="29" name="Picture 28" descr="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156" y="1899018"/>
            <a:ext cx="1047013" cy="1875248"/>
          </a:xfrm>
          <a:prstGeom prst="rect">
            <a:avLst/>
          </a:prstGeom>
        </p:spPr>
      </p:pic>
      <p:pic>
        <p:nvPicPr>
          <p:cNvPr id="30" name="Picture 29" descr="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9747" y="2220489"/>
            <a:ext cx="910835" cy="910835"/>
          </a:xfrm>
          <a:prstGeom prst="rect">
            <a:avLst/>
          </a:prstGeom>
        </p:spPr>
      </p:pic>
      <p:pic>
        <p:nvPicPr>
          <p:cNvPr id="31" name="Picture 30" descr="5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18276" y="2006175"/>
            <a:ext cx="1077635" cy="571148"/>
          </a:xfrm>
          <a:prstGeom prst="rect">
            <a:avLst/>
          </a:prstGeom>
        </p:spPr>
      </p:pic>
      <p:pic>
        <p:nvPicPr>
          <p:cNvPr id="32" name="Picture 31" descr="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6323" y="2059754"/>
            <a:ext cx="635192" cy="535785"/>
          </a:xfrm>
          <a:prstGeom prst="rect">
            <a:avLst/>
          </a:prstGeom>
        </p:spPr>
      </p:pic>
      <p:pic>
        <p:nvPicPr>
          <p:cNvPr id="33" name="Picture 32" descr="8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0581" y="3988580"/>
            <a:ext cx="401085" cy="434377"/>
          </a:xfrm>
          <a:prstGeom prst="rect">
            <a:avLst/>
          </a:prstGeom>
        </p:spPr>
      </p:pic>
      <p:pic>
        <p:nvPicPr>
          <p:cNvPr id="34" name="Picture 33" descr="9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8732" y="2837222"/>
            <a:ext cx="869566" cy="626087"/>
          </a:xfrm>
          <a:prstGeom prst="rect">
            <a:avLst/>
          </a:prstGeom>
        </p:spPr>
      </p:pic>
      <p:pic>
        <p:nvPicPr>
          <p:cNvPr id="35" name="Picture 34" descr="1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1238" y="4169641"/>
            <a:ext cx="1384540" cy="8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3529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96539" y="397808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8600" y="100680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用户群及其分类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6E58E16-7CEB-4E27-A5D9-F8978A39D595}"/>
              </a:ext>
            </a:extLst>
          </p:cNvPr>
          <p:cNvSpPr txBox="1"/>
          <p:nvPr/>
        </p:nvSpPr>
        <p:spPr>
          <a:xfrm>
            <a:off x="3814871" y="1744794"/>
            <a:ext cx="444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用户群：教授工程性学科的老师、学习工程性学科的广大学生、各个工程性领域的专业人员及管理人员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4AEFB56-4F5F-4B2B-9D15-4C0EF1743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71916"/>
              </p:ext>
            </p:extLst>
          </p:nvPr>
        </p:nvGraphicFramePr>
        <p:xfrm>
          <a:off x="1180891" y="2852401"/>
          <a:ext cx="7268262" cy="2773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7980">
                  <a:extLst>
                    <a:ext uri="{9D8B030D-6E8A-4147-A177-3AD203B41FA5}">
                      <a16:colId xmlns:a16="http://schemas.microsoft.com/office/drawing/2014/main" val="1556772668"/>
                    </a:ext>
                  </a:extLst>
                </a:gridCol>
                <a:gridCol w="1212545">
                  <a:extLst>
                    <a:ext uri="{9D8B030D-6E8A-4147-A177-3AD203B41FA5}">
                      <a16:colId xmlns:a16="http://schemas.microsoft.com/office/drawing/2014/main" val="956967761"/>
                    </a:ext>
                  </a:extLst>
                </a:gridCol>
                <a:gridCol w="3013841">
                  <a:extLst>
                    <a:ext uri="{9D8B030D-6E8A-4147-A177-3AD203B41FA5}">
                      <a16:colId xmlns:a16="http://schemas.microsoft.com/office/drawing/2014/main" val="2268481696"/>
                    </a:ext>
                  </a:extLst>
                </a:gridCol>
                <a:gridCol w="1683896">
                  <a:extLst>
                    <a:ext uri="{9D8B030D-6E8A-4147-A177-3AD203B41FA5}">
                      <a16:colId xmlns:a16="http://schemas.microsoft.com/office/drawing/2014/main" val="2439369689"/>
                    </a:ext>
                  </a:extLst>
                </a:gridCol>
              </a:tblGrid>
              <a:tr h="2059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干系人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角色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联系方式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地址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9782054"/>
                  </a:ext>
                </a:extLst>
              </a:tr>
              <a:tr h="6179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教师用户代表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6241715"/>
                  </a:ext>
                </a:extLst>
              </a:tr>
              <a:tr h="61791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杨枨老师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案例管理员用户代表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13357102333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Holley Yang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2"/>
                        </a:rPr>
                        <a:t>yangc@zucc.edu.cn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理四</a:t>
                      </a:r>
                      <a:r>
                        <a:rPr lang="en-US" sz="1400" kern="100">
                          <a:effectLst/>
                        </a:rPr>
                        <a:t>-506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9398337"/>
                  </a:ext>
                </a:extLst>
              </a:tr>
              <a:tr h="82388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冯一鸣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学生用户代表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学号：</a:t>
                      </a:r>
                      <a:r>
                        <a:rPr lang="en-US" sz="1400" kern="100">
                          <a:effectLst/>
                        </a:rPr>
                        <a:t>31601390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13757387202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微信：</a:t>
                      </a:r>
                      <a:r>
                        <a:rPr lang="en-US" sz="1400" kern="100">
                          <a:effectLst/>
                        </a:rPr>
                        <a:t>13757387202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u="none" strike="noStrike" kern="100">
                          <a:effectLst/>
                          <a:hlinkClick r:id="rId3"/>
                        </a:rPr>
                        <a:t>31601390@stu.zucc.edu.cn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弘毅</a:t>
                      </a:r>
                      <a:r>
                        <a:rPr lang="en-US" sz="1400" kern="100">
                          <a:effectLst/>
                        </a:rPr>
                        <a:t>1-610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569291"/>
                  </a:ext>
                </a:extLst>
              </a:tr>
              <a:tr h="4119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潘琳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后台管理员用户代表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手机号码：</a:t>
                      </a:r>
                      <a:r>
                        <a:rPr lang="en-US" sz="1400" kern="100">
                          <a:effectLst/>
                        </a:rPr>
                        <a:t>15988157341</a:t>
                      </a:r>
                      <a:endParaRPr lang="zh-CN" sz="12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邮箱：</a:t>
                      </a:r>
                      <a:r>
                        <a:rPr lang="en-US" sz="1400" kern="100">
                          <a:effectLst/>
                        </a:rPr>
                        <a:t>ohllin@163.com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惟学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93208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7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  <p:bldP spid="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9AAD42-1BE3-48E9-849B-6A2CE789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39" y="1210560"/>
            <a:ext cx="7646527" cy="56511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992F61-22C1-4580-A5EC-6B7239C7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612620"/>
            <a:ext cx="62198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3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Rectangle 868"/>
          <p:cNvSpPr/>
          <p:nvPr/>
        </p:nvSpPr>
        <p:spPr>
          <a:xfrm>
            <a:off x="1191160" y="5304988"/>
            <a:ext cx="6858000" cy="122288"/>
          </a:xfrm>
          <a:prstGeom prst="rect">
            <a:avLst/>
          </a:prstGeom>
          <a:solidFill>
            <a:srgbClr val="1C1B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grpSp>
        <p:nvGrpSpPr>
          <p:cNvPr id="87" name="Group 86"/>
          <p:cNvGrpSpPr/>
          <p:nvPr/>
        </p:nvGrpSpPr>
        <p:grpSpPr>
          <a:xfrm>
            <a:off x="2382025" y="938603"/>
            <a:ext cx="1062389" cy="2076192"/>
            <a:chOff x="4576763" y="2114550"/>
            <a:chExt cx="3360737" cy="6567776"/>
          </a:xfrm>
          <a:effectLst>
            <a:outerShdw blurRad="228600" dir="18900000" sy="23000" kx="-1200000" algn="bl" rotWithShape="0">
              <a:prstClr val="black">
                <a:alpha val="15000"/>
              </a:prstClr>
            </a:outerShdw>
          </a:effectLst>
        </p:grpSpPr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995863" y="5861338"/>
              <a:ext cx="2520950" cy="2820988"/>
            </a:xfrm>
            <a:custGeom>
              <a:avLst/>
              <a:gdLst>
                <a:gd name="T0" fmla="*/ 661 w 670"/>
                <a:gd name="T1" fmla="*/ 709 h 751"/>
                <a:gd name="T2" fmla="*/ 450 w 670"/>
                <a:gd name="T3" fmla="*/ 39 h 751"/>
                <a:gd name="T4" fmla="*/ 409 w 670"/>
                <a:gd name="T5" fmla="*/ 39 h 751"/>
                <a:gd name="T6" fmla="*/ 509 w 670"/>
                <a:gd name="T7" fmla="*/ 358 h 751"/>
                <a:gd name="T8" fmla="*/ 355 w 670"/>
                <a:gd name="T9" fmla="*/ 358 h 751"/>
                <a:gd name="T10" fmla="*/ 355 w 670"/>
                <a:gd name="T11" fmla="*/ 20 h 751"/>
                <a:gd name="T12" fmla="*/ 335 w 670"/>
                <a:gd name="T13" fmla="*/ 0 h 751"/>
                <a:gd name="T14" fmla="*/ 316 w 670"/>
                <a:gd name="T15" fmla="*/ 20 h 751"/>
                <a:gd name="T16" fmla="*/ 316 w 670"/>
                <a:gd name="T17" fmla="*/ 358 h 751"/>
                <a:gd name="T18" fmla="*/ 161 w 670"/>
                <a:gd name="T19" fmla="*/ 358 h 751"/>
                <a:gd name="T20" fmla="*/ 261 w 670"/>
                <a:gd name="T21" fmla="*/ 39 h 751"/>
                <a:gd name="T22" fmla="*/ 220 w 670"/>
                <a:gd name="T23" fmla="*/ 39 h 751"/>
                <a:gd name="T24" fmla="*/ 9 w 670"/>
                <a:gd name="T25" fmla="*/ 709 h 751"/>
                <a:gd name="T26" fmla="*/ 47 w 670"/>
                <a:gd name="T27" fmla="*/ 721 h 751"/>
                <a:gd name="T28" fmla="*/ 149 w 670"/>
                <a:gd name="T29" fmla="*/ 397 h 751"/>
                <a:gd name="T30" fmla="*/ 316 w 670"/>
                <a:gd name="T31" fmla="*/ 397 h 751"/>
                <a:gd name="T32" fmla="*/ 316 w 670"/>
                <a:gd name="T33" fmla="*/ 541 h 751"/>
                <a:gd name="T34" fmla="*/ 335 w 670"/>
                <a:gd name="T35" fmla="*/ 561 h 751"/>
                <a:gd name="T36" fmla="*/ 355 w 670"/>
                <a:gd name="T37" fmla="*/ 541 h 751"/>
                <a:gd name="T38" fmla="*/ 355 w 670"/>
                <a:gd name="T39" fmla="*/ 397 h 751"/>
                <a:gd name="T40" fmla="*/ 522 w 670"/>
                <a:gd name="T41" fmla="*/ 397 h 751"/>
                <a:gd name="T42" fmla="*/ 624 w 670"/>
                <a:gd name="T43" fmla="*/ 721 h 751"/>
                <a:gd name="T44" fmla="*/ 661 w 670"/>
                <a:gd name="T45" fmla="*/ 7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0" h="751">
                  <a:moveTo>
                    <a:pt x="661" y="709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09" y="39"/>
                    <a:pt x="409" y="39"/>
                    <a:pt x="409" y="39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9"/>
                    <a:pt x="346" y="0"/>
                    <a:pt x="335" y="0"/>
                  </a:cubicBezTo>
                  <a:cubicBezTo>
                    <a:pt x="324" y="0"/>
                    <a:pt x="316" y="9"/>
                    <a:pt x="316" y="20"/>
                  </a:cubicBezTo>
                  <a:cubicBezTo>
                    <a:pt x="316" y="358"/>
                    <a:pt x="316" y="358"/>
                    <a:pt x="316" y="358"/>
                  </a:cubicBezTo>
                  <a:cubicBezTo>
                    <a:pt x="161" y="358"/>
                    <a:pt x="161" y="358"/>
                    <a:pt x="161" y="358"/>
                  </a:cubicBezTo>
                  <a:cubicBezTo>
                    <a:pt x="261" y="39"/>
                    <a:pt x="261" y="39"/>
                    <a:pt x="261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9" y="709"/>
                    <a:pt x="9" y="709"/>
                    <a:pt x="9" y="709"/>
                  </a:cubicBezTo>
                  <a:cubicBezTo>
                    <a:pt x="0" y="743"/>
                    <a:pt x="37" y="751"/>
                    <a:pt x="47" y="721"/>
                  </a:cubicBezTo>
                  <a:cubicBezTo>
                    <a:pt x="149" y="397"/>
                    <a:pt x="149" y="397"/>
                    <a:pt x="149" y="397"/>
                  </a:cubicBezTo>
                  <a:cubicBezTo>
                    <a:pt x="316" y="397"/>
                    <a:pt x="316" y="397"/>
                    <a:pt x="316" y="397"/>
                  </a:cubicBezTo>
                  <a:cubicBezTo>
                    <a:pt x="316" y="541"/>
                    <a:pt x="316" y="541"/>
                    <a:pt x="316" y="541"/>
                  </a:cubicBezTo>
                  <a:cubicBezTo>
                    <a:pt x="316" y="552"/>
                    <a:pt x="324" y="561"/>
                    <a:pt x="335" y="561"/>
                  </a:cubicBezTo>
                  <a:cubicBezTo>
                    <a:pt x="346" y="561"/>
                    <a:pt x="355" y="552"/>
                    <a:pt x="355" y="541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522" y="397"/>
                    <a:pt x="522" y="397"/>
                    <a:pt x="522" y="397"/>
                  </a:cubicBezTo>
                  <a:cubicBezTo>
                    <a:pt x="624" y="721"/>
                    <a:pt x="624" y="721"/>
                    <a:pt x="624" y="721"/>
                  </a:cubicBezTo>
                  <a:cubicBezTo>
                    <a:pt x="632" y="747"/>
                    <a:pt x="670" y="738"/>
                    <a:pt x="661" y="709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4648200" y="2189163"/>
              <a:ext cx="3214687" cy="3756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4927600" y="366553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4927600" y="3756025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927600" y="3849688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4927600" y="3943350"/>
              <a:ext cx="1211262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927600" y="4033838"/>
              <a:ext cx="1211262" cy="444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927600" y="3286125"/>
              <a:ext cx="1211262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576763" y="2114550"/>
              <a:ext cx="3360737" cy="3902075"/>
            </a:xfrm>
            <a:custGeom>
              <a:avLst/>
              <a:gdLst>
                <a:gd name="T0" fmla="*/ 2070 w 2117"/>
                <a:gd name="T1" fmla="*/ 0 h 2458"/>
                <a:gd name="T2" fmla="*/ 1058 w 2117"/>
                <a:gd name="T3" fmla="*/ 0 h 2458"/>
                <a:gd name="T4" fmla="*/ 45 w 2117"/>
                <a:gd name="T5" fmla="*/ 0 h 2458"/>
                <a:gd name="T6" fmla="*/ 0 w 2117"/>
                <a:gd name="T7" fmla="*/ 0 h 2458"/>
                <a:gd name="T8" fmla="*/ 0 w 2117"/>
                <a:gd name="T9" fmla="*/ 47 h 2458"/>
                <a:gd name="T10" fmla="*/ 0 w 2117"/>
                <a:gd name="T11" fmla="*/ 2413 h 2458"/>
                <a:gd name="T12" fmla="*/ 0 w 2117"/>
                <a:gd name="T13" fmla="*/ 2458 h 2458"/>
                <a:gd name="T14" fmla="*/ 45 w 2117"/>
                <a:gd name="T15" fmla="*/ 2458 h 2458"/>
                <a:gd name="T16" fmla="*/ 1058 w 2117"/>
                <a:gd name="T17" fmla="*/ 2458 h 2458"/>
                <a:gd name="T18" fmla="*/ 2070 w 2117"/>
                <a:gd name="T19" fmla="*/ 2458 h 2458"/>
                <a:gd name="T20" fmla="*/ 2117 w 2117"/>
                <a:gd name="T21" fmla="*/ 2458 h 2458"/>
                <a:gd name="T22" fmla="*/ 2117 w 2117"/>
                <a:gd name="T23" fmla="*/ 2413 h 2458"/>
                <a:gd name="T24" fmla="*/ 2117 w 2117"/>
                <a:gd name="T25" fmla="*/ 47 h 2458"/>
                <a:gd name="T26" fmla="*/ 2117 w 2117"/>
                <a:gd name="T27" fmla="*/ 0 h 2458"/>
                <a:gd name="T28" fmla="*/ 2070 w 2117"/>
                <a:gd name="T29" fmla="*/ 0 h 2458"/>
                <a:gd name="T30" fmla="*/ 1058 w 2117"/>
                <a:gd name="T31" fmla="*/ 2366 h 2458"/>
                <a:gd name="T32" fmla="*/ 93 w 2117"/>
                <a:gd name="T33" fmla="*/ 2366 h 2458"/>
                <a:gd name="T34" fmla="*/ 93 w 2117"/>
                <a:gd name="T35" fmla="*/ 381 h 2458"/>
                <a:gd name="T36" fmla="*/ 2025 w 2117"/>
                <a:gd name="T37" fmla="*/ 381 h 2458"/>
                <a:gd name="T38" fmla="*/ 2025 w 2117"/>
                <a:gd name="T39" fmla="*/ 2366 h 2458"/>
                <a:gd name="T40" fmla="*/ 1058 w 2117"/>
                <a:gd name="T41" fmla="*/ 2366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17" h="2458">
                  <a:moveTo>
                    <a:pt x="2070" y="0"/>
                  </a:moveTo>
                  <a:lnTo>
                    <a:pt x="1058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2413"/>
                  </a:lnTo>
                  <a:lnTo>
                    <a:pt x="0" y="2458"/>
                  </a:lnTo>
                  <a:lnTo>
                    <a:pt x="45" y="2458"/>
                  </a:lnTo>
                  <a:lnTo>
                    <a:pt x="1058" y="2458"/>
                  </a:lnTo>
                  <a:lnTo>
                    <a:pt x="2070" y="2458"/>
                  </a:lnTo>
                  <a:lnTo>
                    <a:pt x="2117" y="2458"/>
                  </a:lnTo>
                  <a:lnTo>
                    <a:pt x="2117" y="2413"/>
                  </a:lnTo>
                  <a:lnTo>
                    <a:pt x="2117" y="47"/>
                  </a:lnTo>
                  <a:lnTo>
                    <a:pt x="2117" y="0"/>
                  </a:lnTo>
                  <a:lnTo>
                    <a:pt x="2070" y="0"/>
                  </a:lnTo>
                  <a:close/>
                  <a:moveTo>
                    <a:pt x="1058" y="2366"/>
                  </a:moveTo>
                  <a:lnTo>
                    <a:pt x="93" y="2366"/>
                  </a:lnTo>
                  <a:lnTo>
                    <a:pt x="93" y="381"/>
                  </a:lnTo>
                  <a:lnTo>
                    <a:pt x="2025" y="381"/>
                  </a:lnTo>
                  <a:lnTo>
                    <a:pt x="2025" y="2366"/>
                  </a:lnTo>
                  <a:lnTo>
                    <a:pt x="1058" y="2366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7426325" y="5441950"/>
              <a:ext cx="365125" cy="428625"/>
            </a:xfrm>
            <a:custGeom>
              <a:avLst/>
              <a:gdLst>
                <a:gd name="T0" fmla="*/ 230 w 230"/>
                <a:gd name="T1" fmla="*/ 0 h 270"/>
                <a:gd name="T2" fmla="*/ 0 w 230"/>
                <a:gd name="T3" fmla="*/ 270 h 270"/>
                <a:gd name="T4" fmla="*/ 230 w 230"/>
                <a:gd name="T5" fmla="*/ 270 h 270"/>
                <a:gd name="T6" fmla="*/ 230 w 230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270">
                  <a:moveTo>
                    <a:pt x="230" y="0"/>
                  </a:moveTo>
                  <a:lnTo>
                    <a:pt x="0" y="270"/>
                  </a:lnTo>
                  <a:lnTo>
                    <a:pt x="230" y="27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327775" y="508476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327775" y="51800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6327775" y="5268913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6327775" y="536257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6327775" y="5457825"/>
              <a:ext cx="1206500" cy="412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6327775" y="4705350"/>
              <a:ext cx="1206500" cy="2254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7358063" y="5416550"/>
              <a:ext cx="433387" cy="454025"/>
            </a:xfrm>
            <a:custGeom>
              <a:avLst/>
              <a:gdLst>
                <a:gd name="T0" fmla="*/ 115 w 115"/>
                <a:gd name="T1" fmla="*/ 7 h 121"/>
                <a:gd name="T2" fmla="*/ 18 w 115"/>
                <a:gd name="T3" fmla="*/ 121 h 121"/>
                <a:gd name="T4" fmla="*/ 0 w 115"/>
                <a:gd name="T5" fmla="*/ 0 h 121"/>
                <a:gd name="T6" fmla="*/ 115 w 115"/>
                <a:gd name="T7" fmla="*/ 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1">
                  <a:moveTo>
                    <a:pt x="115" y="7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28" y="81"/>
                    <a:pt x="24" y="40"/>
                    <a:pt x="0" y="0"/>
                  </a:cubicBezTo>
                  <a:cubicBezTo>
                    <a:pt x="36" y="26"/>
                    <a:pt x="75" y="25"/>
                    <a:pt x="115" y="7"/>
                  </a:cubicBezTo>
                  <a:close/>
                </a:path>
              </a:pathLst>
            </a:custGeom>
            <a:solidFill>
              <a:srgbClr val="E8E7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4987925" y="4619625"/>
              <a:ext cx="1027112" cy="1025525"/>
            </a:xfrm>
            <a:prstGeom prst="ellipse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5499100" y="5130800"/>
              <a:ext cx="458787" cy="427038"/>
            </a:xfrm>
            <a:custGeom>
              <a:avLst/>
              <a:gdLst>
                <a:gd name="T0" fmla="*/ 76 w 122"/>
                <a:gd name="T1" fmla="*/ 114 h 114"/>
                <a:gd name="T2" fmla="*/ 122 w 122"/>
                <a:gd name="T3" fmla="*/ 62 h 114"/>
                <a:gd name="T4" fmla="*/ 0 w 122"/>
                <a:gd name="T5" fmla="*/ 0 h 114"/>
                <a:gd name="T6" fmla="*/ 76 w 122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114">
                  <a:moveTo>
                    <a:pt x="76" y="114"/>
                  </a:moveTo>
                  <a:cubicBezTo>
                    <a:pt x="95" y="101"/>
                    <a:pt x="111" y="83"/>
                    <a:pt x="122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6" y="114"/>
                  </a:lnTo>
                  <a:close/>
                </a:path>
              </a:pathLst>
            </a:cu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5499100" y="4729163"/>
              <a:ext cx="515937" cy="633413"/>
            </a:xfrm>
            <a:custGeom>
              <a:avLst/>
              <a:gdLst>
                <a:gd name="T0" fmla="*/ 122 w 137"/>
                <a:gd name="T1" fmla="*/ 169 h 169"/>
                <a:gd name="T2" fmla="*/ 137 w 137"/>
                <a:gd name="T3" fmla="*/ 107 h 169"/>
                <a:gd name="T4" fmla="*/ 85 w 137"/>
                <a:gd name="T5" fmla="*/ 0 h 169"/>
                <a:gd name="T6" fmla="*/ 0 w 137"/>
                <a:gd name="T7" fmla="*/ 107 h 169"/>
                <a:gd name="T8" fmla="*/ 122 w 137"/>
                <a:gd name="T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69">
                  <a:moveTo>
                    <a:pt x="122" y="169"/>
                  </a:moveTo>
                  <a:cubicBezTo>
                    <a:pt x="132" y="151"/>
                    <a:pt x="137" y="129"/>
                    <a:pt x="137" y="107"/>
                  </a:cubicBezTo>
                  <a:cubicBezTo>
                    <a:pt x="137" y="63"/>
                    <a:pt x="116" y="25"/>
                    <a:pt x="85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122" y="169"/>
                  </a:lnTo>
                  <a:close/>
                </a:path>
              </a:pathLst>
            </a:cu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5499100" y="4619625"/>
              <a:ext cx="320675" cy="511175"/>
            </a:xfrm>
            <a:custGeom>
              <a:avLst/>
              <a:gdLst>
                <a:gd name="T0" fmla="*/ 85 w 85"/>
                <a:gd name="T1" fmla="*/ 29 h 136"/>
                <a:gd name="T2" fmla="*/ 0 w 85"/>
                <a:gd name="T3" fmla="*/ 0 h 136"/>
                <a:gd name="T4" fmla="*/ 0 w 85"/>
                <a:gd name="T5" fmla="*/ 136 h 136"/>
                <a:gd name="T6" fmla="*/ 85 w 85"/>
                <a:gd name="T7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136">
                  <a:moveTo>
                    <a:pt x="85" y="29"/>
                  </a:moveTo>
                  <a:cubicBezTo>
                    <a:pt x="61" y="10"/>
                    <a:pt x="32" y="0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85" y="29"/>
                  </a:lnTo>
                  <a:close/>
                </a:path>
              </a:pathLst>
            </a:cu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5133975" y="4619625"/>
              <a:ext cx="365125" cy="511175"/>
            </a:xfrm>
            <a:custGeom>
              <a:avLst/>
              <a:gdLst>
                <a:gd name="T0" fmla="*/ 97 w 97"/>
                <a:gd name="T1" fmla="*/ 0 h 136"/>
                <a:gd name="T2" fmla="*/ 97 w 97"/>
                <a:gd name="T3" fmla="*/ 136 h 136"/>
                <a:gd name="T4" fmla="*/ 0 w 97"/>
                <a:gd name="T5" fmla="*/ 40 h 136"/>
                <a:gd name="T6" fmla="*/ 97 w 97"/>
                <a:gd name="T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36">
                  <a:moveTo>
                    <a:pt x="97" y="0"/>
                  </a:moveTo>
                  <a:cubicBezTo>
                    <a:pt x="97" y="136"/>
                    <a:pt x="97" y="136"/>
                    <a:pt x="97" y="1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5" y="15"/>
                    <a:pt x="59" y="0"/>
                    <a:pt x="97" y="0"/>
                  </a:cubicBezTo>
                  <a:close/>
                </a:path>
              </a:pathLst>
            </a:cu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6327775" y="4259263"/>
              <a:ext cx="1206500" cy="60325"/>
            </a:xfrm>
            <a:prstGeom prst="rect">
              <a:avLst/>
            </a:pr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319963" y="3019425"/>
              <a:ext cx="214312" cy="1239838"/>
            </a:xfrm>
            <a:prstGeom prst="rect">
              <a:avLst/>
            </a:prstGeom>
            <a:solidFill>
              <a:srgbClr val="3F7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072313" y="3489325"/>
              <a:ext cx="214312" cy="769938"/>
            </a:xfrm>
            <a:prstGeom prst="rect">
              <a:avLst/>
            </a:prstGeom>
            <a:solidFill>
              <a:srgbClr val="5D8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6823075" y="3748088"/>
              <a:ext cx="215900" cy="511175"/>
            </a:xfrm>
            <a:prstGeom prst="rect">
              <a:avLst/>
            </a:prstGeom>
            <a:solidFill>
              <a:srgbClr val="7BA4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6575425" y="3511550"/>
              <a:ext cx="214312" cy="747713"/>
            </a:xfrm>
            <a:prstGeom prst="rect">
              <a:avLst/>
            </a:prstGeom>
            <a:solidFill>
              <a:srgbClr val="99B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327775" y="3725863"/>
              <a:ext cx="214312" cy="533400"/>
            </a:xfrm>
            <a:prstGeom prst="rect">
              <a:avLst/>
            </a:prstGeom>
            <a:solidFill>
              <a:srgbClr val="B7D5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49791" y="1254416"/>
            <a:ext cx="1580312" cy="1466228"/>
            <a:chOff x="-1586" y="-1587"/>
            <a:chExt cx="7740649" cy="718185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-1586" y="155577"/>
              <a:ext cx="7018336" cy="7024688"/>
            </a:xfrm>
            <a:prstGeom prst="ellipse">
              <a:avLst/>
            </a:pr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96851" y="358776"/>
              <a:ext cx="6618288" cy="6618288"/>
            </a:xfrm>
            <a:prstGeom prst="ellipse">
              <a:avLst/>
            </a:prstGeom>
            <a:solidFill>
              <a:srgbClr val="FFF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57988" y="3240088"/>
              <a:ext cx="19050" cy="66675"/>
            </a:xfrm>
            <a:custGeom>
              <a:avLst/>
              <a:gdLst>
                <a:gd name="T0" fmla="*/ 1 w 5"/>
                <a:gd name="T1" fmla="*/ 0 h 18"/>
                <a:gd name="T2" fmla="*/ 5 w 5"/>
                <a:gd name="T3" fmla="*/ 18 h 18"/>
                <a:gd name="T4" fmla="*/ 1 w 5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8">
                  <a:moveTo>
                    <a:pt x="1" y="0"/>
                  </a:moveTo>
                  <a:cubicBezTo>
                    <a:pt x="0" y="6"/>
                    <a:pt x="2" y="13"/>
                    <a:pt x="5" y="18"/>
                  </a:cubicBezTo>
                  <a:cubicBezTo>
                    <a:pt x="4" y="12"/>
                    <a:pt x="2" y="6"/>
                    <a:pt x="1" y="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727826" y="3292476"/>
              <a:ext cx="112713" cy="458788"/>
            </a:xfrm>
            <a:custGeom>
              <a:avLst/>
              <a:gdLst>
                <a:gd name="T0" fmla="*/ 0 w 30"/>
                <a:gd name="T1" fmla="*/ 107 h 122"/>
                <a:gd name="T2" fmla="*/ 30 w 30"/>
                <a:gd name="T3" fmla="*/ 122 h 122"/>
                <a:gd name="T4" fmla="*/ 12 w 30"/>
                <a:gd name="T5" fmla="*/ 0 h 122"/>
                <a:gd name="T6" fmla="*/ 0 w 30"/>
                <a:gd name="T7" fmla="*/ 10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2">
                  <a:moveTo>
                    <a:pt x="0" y="107"/>
                  </a:moveTo>
                  <a:cubicBezTo>
                    <a:pt x="30" y="122"/>
                    <a:pt x="30" y="122"/>
                    <a:pt x="30" y="122"/>
                  </a:cubicBezTo>
                  <a:cubicBezTo>
                    <a:pt x="27" y="81"/>
                    <a:pt x="21" y="41"/>
                    <a:pt x="12" y="0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465888" y="3559176"/>
              <a:ext cx="385763" cy="465138"/>
            </a:xfrm>
            <a:custGeom>
              <a:avLst/>
              <a:gdLst>
                <a:gd name="T0" fmla="*/ 0 w 103"/>
                <a:gd name="T1" fmla="*/ 71 h 124"/>
                <a:gd name="T2" fmla="*/ 103 w 103"/>
                <a:gd name="T3" fmla="*/ 124 h 124"/>
                <a:gd name="T4" fmla="*/ 98 w 103"/>
                <a:gd name="T5" fmla="*/ 32 h 124"/>
                <a:gd name="T6" fmla="*/ 35 w 103"/>
                <a:gd name="T7" fmla="*/ 0 h 124"/>
                <a:gd name="T8" fmla="*/ 0 w 103"/>
                <a:gd name="T9" fmla="*/ 7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24">
                  <a:moveTo>
                    <a:pt x="0" y="71"/>
                  </a:moveTo>
                  <a:cubicBezTo>
                    <a:pt x="103" y="124"/>
                    <a:pt x="103" y="124"/>
                    <a:pt x="103" y="124"/>
                  </a:cubicBezTo>
                  <a:cubicBezTo>
                    <a:pt x="103" y="93"/>
                    <a:pt x="101" y="63"/>
                    <a:pt x="98" y="32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252913" y="3679826"/>
              <a:ext cx="2606675" cy="1897063"/>
            </a:xfrm>
            <a:custGeom>
              <a:avLst/>
              <a:gdLst>
                <a:gd name="T0" fmla="*/ 83 w 694"/>
                <a:gd name="T1" fmla="*/ 258 h 505"/>
                <a:gd name="T2" fmla="*/ 0 w 694"/>
                <a:gd name="T3" fmla="*/ 53 h 505"/>
                <a:gd name="T4" fmla="*/ 88 w 694"/>
                <a:gd name="T5" fmla="*/ 1 h 505"/>
                <a:gd name="T6" fmla="*/ 482 w 694"/>
                <a:gd name="T7" fmla="*/ 221 h 505"/>
                <a:gd name="T8" fmla="*/ 593 w 694"/>
                <a:gd name="T9" fmla="*/ 11 h 505"/>
                <a:gd name="T10" fmla="*/ 594 w 694"/>
                <a:gd name="T11" fmla="*/ 10 h 505"/>
                <a:gd name="T12" fmla="*/ 692 w 694"/>
                <a:gd name="T13" fmla="*/ 62 h 505"/>
                <a:gd name="T14" fmla="*/ 671 w 694"/>
                <a:gd name="T15" fmla="*/ 294 h 505"/>
                <a:gd name="T16" fmla="*/ 597 w 694"/>
                <a:gd name="T17" fmla="*/ 443 h 505"/>
                <a:gd name="T18" fmla="*/ 488 w 694"/>
                <a:gd name="T19" fmla="*/ 471 h 505"/>
                <a:gd name="T20" fmla="*/ 84 w 694"/>
                <a:gd name="T21" fmla="*/ 258 h 505"/>
                <a:gd name="T22" fmla="*/ 83 w 694"/>
                <a:gd name="T23" fmla="*/ 258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4" h="505">
                  <a:moveTo>
                    <a:pt x="83" y="258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0"/>
                    <a:pt x="438" y="198"/>
                    <a:pt x="482" y="221"/>
                  </a:cubicBezTo>
                  <a:cubicBezTo>
                    <a:pt x="593" y="11"/>
                    <a:pt x="593" y="11"/>
                    <a:pt x="593" y="11"/>
                  </a:cubicBezTo>
                  <a:cubicBezTo>
                    <a:pt x="593" y="10"/>
                    <a:pt x="594" y="10"/>
                    <a:pt x="594" y="10"/>
                  </a:cubicBezTo>
                  <a:cubicBezTo>
                    <a:pt x="692" y="62"/>
                    <a:pt x="692" y="62"/>
                    <a:pt x="692" y="62"/>
                  </a:cubicBezTo>
                  <a:cubicBezTo>
                    <a:pt x="694" y="140"/>
                    <a:pt x="687" y="218"/>
                    <a:pt x="671" y="294"/>
                  </a:cubicBezTo>
                  <a:cubicBezTo>
                    <a:pt x="597" y="443"/>
                    <a:pt x="597" y="443"/>
                    <a:pt x="597" y="443"/>
                  </a:cubicBezTo>
                  <a:cubicBezTo>
                    <a:pt x="566" y="505"/>
                    <a:pt x="513" y="484"/>
                    <a:pt x="488" y="471"/>
                  </a:cubicBezTo>
                  <a:cubicBezTo>
                    <a:pt x="353" y="400"/>
                    <a:pt x="218" y="329"/>
                    <a:pt x="84" y="258"/>
                  </a:cubicBezTo>
                  <a:cubicBezTo>
                    <a:pt x="83" y="258"/>
                    <a:pt x="83" y="258"/>
                    <a:pt x="83" y="258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7046913" y="2244726"/>
              <a:ext cx="555625" cy="819150"/>
            </a:xfrm>
            <a:custGeom>
              <a:avLst/>
              <a:gdLst>
                <a:gd name="T0" fmla="*/ 130 w 148"/>
                <a:gd name="T1" fmla="*/ 5 h 218"/>
                <a:gd name="T2" fmla="*/ 130 w 148"/>
                <a:gd name="T3" fmla="*/ 5 h 218"/>
                <a:gd name="T4" fmla="*/ 142 w 148"/>
                <a:gd name="T5" fmla="*/ 34 h 218"/>
                <a:gd name="T6" fmla="*/ 52 w 148"/>
                <a:gd name="T7" fmla="*/ 202 h 218"/>
                <a:gd name="T8" fmla="*/ 18 w 148"/>
                <a:gd name="T9" fmla="*/ 213 h 218"/>
                <a:gd name="T10" fmla="*/ 18 w 148"/>
                <a:gd name="T11" fmla="*/ 213 h 218"/>
                <a:gd name="T12" fmla="*/ 6 w 148"/>
                <a:gd name="T13" fmla="*/ 184 h 218"/>
                <a:gd name="T14" fmla="*/ 95 w 148"/>
                <a:gd name="T15" fmla="*/ 16 h 218"/>
                <a:gd name="T16" fmla="*/ 130 w 148"/>
                <a:gd name="T17" fmla="*/ 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18">
                  <a:moveTo>
                    <a:pt x="130" y="5"/>
                  </a:moveTo>
                  <a:cubicBezTo>
                    <a:pt x="130" y="5"/>
                    <a:pt x="130" y="5"/>
                    <a:pt x="130" y="5"/>
                  </a:cubicBezTo>
                  <a:cubicBezTo>
                    <a:pt x="143" y="10"/>
                    <a:pt x="148" y="23"/>
                    <a:pt x="142" y="34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46" y="213"/>
                    <a:pt x="31" y="218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5" y="208"/>
                    <a:pt x="0" y="195"/>
                    <a:pt x="6" y="184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2" y="5"/>
                    <a:pt x="117" y="0"/>
                    <a:pt x="130" y="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697663" y="2709863"/>
              <a:ext cx="841375" cy="1146175"/>
            </a:xfrm>
            <a:custGeom>
              <a:avLst/>
              <a:gdLst>
                <a:gd name="T0" fmla="*/ 0 w 224"/>
                <a:gd name="T1" fmla="*/ 256 h 305"/>
                <a:gd name="T2" fmla="*/ 96 w 224"/>
                <a:gd name="T3" fmla="*/ 305 h 305"/>
                <a:gd name="T4" fmla="*/ 164 w 224"/>
                <a:gd name="T5" fmla="*/ 231 h 305"/>
                <a:gd name="T6" fmla="*/ 224 w 224"/>
                <a:gd name="T7" fmla="*/ 12 h 305"/>
                <a:gd name="T8" fmla="*/ 145 w 224"/>
                <a:gd name="T9" fmla="*/ 0 h 305"/>
                <a:gd name="T10" fmla="*/ 15 w 224"/>
                <a:gd name="T11" fmla="*/ 126 h 305"/>
                <a:gd name="T12" fmla="*/ 0 w 224"/>
                <a:gd name="T13" fmla="*/ 25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05">
                  <a:moveTo>
                    <a:pt x="0" y="256"/>
                  </a:moveTo>
                  <a:cubicBezTo>
                    <a:pt x="96" y="305"/>
                    <a:pt x="96" y="305"/>
                    <a:pt x="96" y="305"/>
                  </a:cubicBezTo>
                  <a:cubicBezTo>
                    <a:pt x="164" y="231"/>
                    <a:pt x="164" y="231"/>
                    <a:pt x="164" y="231"/>
                  </a:cubicBezTo>
                  <a:cubicBezTo>
                    <a:pt x="201" y="192"/>
                    <a:pt x="216" y="67"/>
                    <a:pt x="224" y="1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" y="126"/>
                    <a:pt x="15" y="126"/>
                    <a:pt x="15" y="12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81813" y="-1587"/>
              <a:ext cx="857250" cy="4217988"/>
            </a:xfrm>
            <a:custGeom>
              <a:avLst/>
              <a:gdLst>
                <a:gd name="T0" fmla="*/ 504 w 540"/>
                <a:gd name="T1" fmla="*/ 0 h 2657"/>
                <a:gd name="T2" fmla="*/ 540 w 540"/>
                <a:gd name="T3" fmla="*/ 7 h 2657"/>
                <a:gd name="T4" fmla="*/ 109 w 540"/>
                <a:gd name="T5" fmla="*/ 2657 h 2657"/>
                <a:gd name="T6" fmla="*/ 0 w 540"/>
                <a:gd name="T7" fmla="*/ 2638 h 2657"/>
                <a:gd name="T8" fmla="*/ 504 w 540"/>
                <a:gd name="T9" fmla="*/ 0 h 2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2657">
                  <a:moveTo>
                    <a:pt x="504" y="0"/>
                  </a:moveTo>
                  <a:lnTo>
                    <a:pt x="540" y="7"/>
                  </a:lnTo>
                  <a:lnTo>
                    <a:pt x="109" y="2657"/>
                  </a:lnTo>
                  <a:lnTo>
                    <a:pt x="0" y="263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716713" y="2533651"/>
              <a:ext cx="500063" cy="803275"/>
            </a:xfrm>
            <a:custGeom>
              <a:avLst/>
              <a:gdLst>
                <a:gd name="T0" fmla="*/ 19 w 133"/>
                <a:gd name="T1" fmla="*/ 203 h 214"/>
                <a:gd name="T2" fmla="*/ 33 w 133"/>
                <a:gd name="T3" fmla="*/ 214 h 214"/>
                <a:gd name="T4" fmla="*/ 43 w 133"/>
                <a:gd name="T5" fmla="*/ 197 h 214"/>
                <a:gd name="T6" fmla="*/ 124 w 133"/>
                <a:gd name="T7" fmla="*/ 63 h 214"/>
                <a:gd name="T8" fmla="*/ 126 w 133"/>
                <a:gd name="T9" fmla="*/ 25 h 214"/>
                <a:gd name="T10" fmla="*/ 100 w 133"/>
                <a:gd name="T11" fmla="*/ 8 h 214"/>
                <a:gd name="T12" fmla="*/ 8 w 133"/>
                <a:gd name="T13" fmla="*/ 160 h 214"/>
                <a:gd name="T14" fmla="*/ 19 w 133"/>
                <a:gd name="T15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14">
                  <a:moveTo>
                    <a:pt x="19" y="203"/>
                  </a:moveTo>
                  <a:cubicBezTo>
                    <a:pt x="33" y="214"/>
                    <a:pt x="33" y="214"/>
                    <a:pt x="33" y="214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3" y="48"/>
                    <a:pt x="132" y="35"/>
                    <a:pt x="126" y="25"/>
                  </a:cubicBezTo>
                  <a:cubicBezTo>
                    <a:pt x="121" y="16"/>
                    <a:pt x="104" y="0"/>
                    <a:pt x="100" y="8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0" y="173"/>
                    <a:pt x="5" y="193"/>
                    <a:pt x="19" y="20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027863" y="2544763"/>
              <a:ext cx="109538" cy="157163"/>
            </a:xfrm>
            <a:custGeom>
              <a:avLst/>
              <a:gdLst>
                <a:gd name="T0" fmla="*/ 23 w 29"/>
                <a:gd name="T1" fmla="*/ 2 h 42"/>
                <a:gd name="T2" fmla="*/ 18 w 29"/>
                <a:gd name="T3" fmla="*/ 3 h 42"/>
                <a:gd name="T4" fmla="*/ 0 w 29"/>
                <a:gd name="T5" fmla="*/ 34 h 42"/>
                <a:gd name="T6" fmla="*/ 28 w 29"/>
                <a:gd name="T7" fmla="*/ 12 h 42"/>
                <a:gd name="T8" fmla="*/ 23 w 29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2">
                  <a:moveTo>
                    <a:pt x="23" y="2"/>
                  </a:moveTo>
                  <a:cubicBezTo>
                    <a:pt x="20" y="0"/>
                    <a:pt x="18" y="2"/>
                    <a:pt x="18" y="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42"/>
                    <a:pt x="24" y="27"/>
                    <a:pt x="28" y="12"/>
                  </a:cubicBezTo>
                  <a:cubicBezTo>
                    <a:pt x="29" y="10"/>
                    <a:pt x="26" y="5"/>
                    <a:pt x="23" y="2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159626" y="3201988"/>
              <a:ext cx="293688" cy="252413"/>
            </a:xfrm>
            <a:custGeom>
              <a:avLst/>
              <a:gdLst>
                <a:gd name="T0" fmla="*/ 69 w 78"/>
                <a:gd name="T1" fmla="*/ 8 h 67"/>
                <a:gd name="T2" fmla="*/ 69 w 78"/>
                <a:gd name="T3" fmla="*/ 8 h 67"/>
                <a:gd name="T4" fmla="*/ 69 w 78"/>
                <a:gd name="T5" fmla="*/ 36 h 67"/>
                <a:gd name="T6" fmla="*/ 40 w 78"/>
                <a:gd name="T7" fmla="*/ 60 h 67"/>
                <a:gd name="T8" fmla="*/ 9 w 78"/>
                <a:gd name="T9" fmla="*/ 58 h 67"/>
                <a:gd name="T10" fmla="*/ 9 w 78"/>
                <a:gd name="T11" fmla="*/ 58 h 67"/>
                <a:gd name="T12" fmla="*/ 9 w 78"/>
                <a:gd name="T13" fmla="*/ 31 h 67"/>
                <a:gd name="T14" fmla="*/ 38 w 78"/>
                <a:gd name="T15" fmla="*/ 7 h 67"/>
                <a:gd name="T16" fmla="*/ 69 w 78"/>
                <a:gd name="T17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67">
                  <a:moveTo>
                    <a:pt x="6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78" y="16"/>
                    <a:pt x="78" y="29"/>
                    <a:pt x="69" y="36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2" y="67"/>
                    <a:pt x="18" y="66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0" y="50"/>
                    <a:pt x="0" y="38"/>
                    <a:pt x="9" y="3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6" y="0"/>
                    <a:pt x="60" y="1"/>
                    <a:pt x="69" y="8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189788" y="2932113"/>
              <a:ext cx="319088" cy="277813"/>
            </a:xfrm>
            <a:custGeom>
              <a:avLst/>
              <a:gdLst>
                <a:gd name="T0" fmla="*/ 75 w 85"/>
                <a:gd name="T1" fmla="*/ 10 h 74"/>
                <a:gd name="T2" fmla="*/ 75 w 85"/>
                <a:gd name="T3" fmla="*/ 10 h 74"/>
                <a:gd name="T4" fmla="*/ 75 w 85"/>
                <a:gd name="T5" fmla="*/ 41 h 74"/>
                <a:gd name="T6" fmla="*/ 46 w 85"/>
                <a:gd name="T7" fmla="*/ 65 h 74"/>
                <a:gd name="T8" fmla="*/ 10 w 85"/>
                <a:gd name="T9" fmla="*/ 64 h 74"/>
                <a:gd name="T10" fmla="*/ 10 w 85"/>
                <a:gd name="T11" fmla="*/ 64 h 74"/>
                <a:gd name="T12" fmla="*/ 10 w 85"/>
                <a:gd name="T13" fmla="*/ 32 h 74"/>
                <a:gd name="T14" fmla="*/ 38 w 85"/>
                <a:gd name="T15" fmla="*/ 8 h 74"/>
                <a:gd name="T16" fmla="*/ 75 w 85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5" y="33"/>
                    <a:pt x="75" y="41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37" y="74"/>
                    <a:pt x="20" y="73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0" y="54"/>
                    <a:pt x="0" y="40"/>
                    <a:pt x="10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8" y="0"/>
                    <a:pt x="64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208838" y="3033713"/>
              <a:ext cx="180975" cy="157163"/>
            </a:xfrm>
            <a:custGeom>
              <a:avLst/>
              <a:gdLst>
                <a:gd name="T0" fmla="*/ 39 w 48"/>
                <a:gd name="T1" fmla="*/ 7 h 42"/>
                <a:gd name="T2" fmla="*/ 39 w 48"/>
                <a:gd name="T3" fmla="*/ 7 h 42"/>
                <a:gd name="T4" fmla="*/ 40 w 48"/>
                <a:gd name="T5" fmla="*/ 33 h 42"/>
                <a:gd name="T6" fmla="*/ 37 w 48"/>
                <a:gd name="T7" fmla="*/ 35 h 42"/>
                <a:gd name="T8" fmla="*/ 8 w 48"/>
                <a:gd name="T9" fmla="*/ 34 h 42"/>
                <a:gd name="T10" fmla="*/ 8 w 48"/>
                <a:gd name="T11" fmla="*/ 34 h 42"/>
                <a:gd name="T12" fmla="*/ 8 w 48"/>
                <a:gd name="T13" fmla="*/ 9 h 42"/>
                <a:gd name="T14" fmla="*/ 10 w 48"/>
                <a:gd name="T15" fmla="*/ 6 h 42"/>
                <a:gd name="T16" fmla="*/ 39 w 48"/>
                <a:gd name="T17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47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29" y="42"/>
                    <a:pt x="16" y="41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26"/>
                    <a:pt x="0" y="15"/>
                    <a:pt x="8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" y="0"/>
                    <a:pt x="31" y="0"/>
                    <a:pt x="39" y="7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178676" y="3289301"/>
              <a:ext cx="165100" cy="146050"/>
            </a:xfrm>
            <a:custGeom>
              <a:avLst/>
              <a:gdLst>
                <a:gd name="T0" fmla="*/ 36 w 44"/>
                <a:gd name="T1" fmla="*/ 8 h 39"/>
                <a:gd name="T2" fmla="*/ 36 w 44"/>
                <a:gd name="T3" fmla="*/ 8 h 39"/>
                <a:gd name="T4" fmla="*/ 37 w 44"/>
                <a:gd name="T5" fmla="*/ 31 h 39"/>
                <a:gd name="T6" fmla="*/ 34 w 44"/>
                <a:gd name="T7" fmla="*/ 33 h 39"/>
                <a:gd name="T8" fmla="*/ 7 w 44"/>
                <a:gd name="T9" fmla="*/ 32 h 39"/>
                <a:gd name="T10" fmla="*/ 7 w 44"/>
                <a:gd name="T11" fmla="*/ 32 h 39"/>
                <a:gd name="T12" fmla="*/ 7 w 44"/>
                <a:gd name="T13" fmla="*/ 9 h 39"/>
                <a:gd name="T14" fmla="*/ 10 w 44"/>
                <a:gd name="T15" fmla="*/ 6 h 39"/>
                <a:gd name="T16" fmla="*/ 36 w 44"/>
                <a:gd name="T1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9">
                  <a:moveTo>
                    <a:pt x="36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44" y="14"/>
                    <a:pt x="44" y="25"/>
                    <a:pt x="37" y="3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27" y="39"/>
                    <a:pt x="15" y="38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25"/>
                    <a:pt x="0" y="15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0"/>
                    <a:pt x="29" y="1"/>
                    <a:pt x="36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27888" y="2649538"/>
              <a:ext cx="322263" cy="277813"/>
            </a:xfrm>
            <a:custGeom>
              <a:avLst/>
              <a:gdLst>
                <a:gd name="T0" fmla="*/ 75 w 86"/>
                <a:gd name="T1" fmla="*/ 10 h 74"/>
                <a:gd name="T2" fmla="*/ 75 w 86"/>
                <a:gd name="T3" fmla="*/ 10 h 74"/>
                <a:gd name="T4" fmla="*/ 76 w 86"/>
                <a:gd name="T5" fmla="*/ 42 h 74"/>
                <a:gd name="T6" fmla="*/ 47 w 86"/>
                <a:gd name="T7" fmla="*/ 66 h 74"/>
                <a:gd name="T8" fmla="*/ 11 w 86"/>
                <a:gd name="T9" fmla="*/ 64 h 74"/>
                <a:gd name="T10" fmla="*/ 11 w 86"/>
                <a:gd name="T11" fmla="*/ 64 h 74"/>
                <a:gd name="T12" fmla="*/ 10 w 86"/>
                <a:gd name="T13" fmla="*/ 32 h 74"/>
                <a:gd name="T14" fmla="*/ 39 w 86"/>
                <a:gd name="T15" fmla="*/ 9 h 74"/>
                <a:gd name="T16" fmla="*/ 75 w 86"/>
                <a:gd name="T17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4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5" y="19"/>
                    <a:pt x="86" y="34"/>
                    <a:pt x="76" y="42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37" y="74"/>
                    <a:pt x="21" y="73"/>
                    <a:pt x="11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" y="55"/>
                    <a:pt x="0" y="41"/>
                    <a:pt x="10" y="32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9" y="0"/>
                    <a:pt x="65" y="1"/>
                    <a:pt x="75" y="10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246938" y="2751138"/>
              <a:ext cx="179388" cy="158750"/>
            </a:xfrm>
            <a:custGeom>
              <a:avLst/>
              <a:gdLst>
                <a:gd name="T0" fmla="*/ 40 w 48"/>
                <a:gd name="T1" fmla="*/ 8 h 42"/>
                <a:gd name="T2" fmla="*/ 40 w 48"/>
                <a:gd name="T3" fmla="*/ 8 h 42"/>
                <a:gd name="T4" fmla="*/ 40 w 48"/>
                <a:gd name="T5" fmla="*/ 33 h 42"/>
                <a:gd name="T6" fmla="*/ 37 w 48"/>
                <a:gd name="T7" fmla="*/ 35 h 42"/>
                <a:gd name="T8" fmla="*/ 9 w 48"/>
                <a:gd name="T9" fmla="*/ 34 h 42"/>
                <a:gd name="T10" fmla="*/ 9 w 48"/>
                <a:gd name="T11" fmla="*/ 34 h 42"/>
                <a:gd name="T12" fmla="*/ 8 w 48"/>
                <a:gd name="T13" fmla="*/ 9 h 42"/>
                <a:gd name="T14" fmla="*/ 11 w 48"/>
                <a:gd name="T15" fmla="*/ 7 h 42"/>
                <a:gd name="T16" fmla="*/ 40 w 48"/>
                <a:gd name="T17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2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8" y="15"/>
                    <a:pt x="48" y="26"/>
                    <a:pt x="40" y="33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0" y="42"/>
                    <a:pt x="17" y="4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" y="27"/>
                    <a:pt x="0" y="16"/>
                    <a:pt x="8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9" y="0"/>
                    <a:pt x="32" y="1"/>
                    <a:pt x="4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697663" y="3063876"/>
              <a:ext cx="488950" cy="739775"/>
            </a:xfrm>
            <a:custGeom>
              <a:avLst/>
              <a:gdLst>
                <a:gd name="T0" fmla="*/ 0 w 130"/>
                <a:gd name="T1" fmla="*/ 162 h 197"/>
                <a:gd name="T2" fmla="*/ 68 w 130"/>
                <a:gd name="T3" fmla="*/ 197 h 197"/>
                <a:gd name="T4" fmla="*/ 71 w 130"/>
                <a:gd name="T5" fmla="*/ 14 h 197"/>
                <a:gd name="T6" fmla="*/ 49 w 130"/>
                <a:gd name="T7" fmla="*/ 0 h 197"/>
                <a:gd name="T8" fmla="*/ 15 w 130"/>
                <a:gd name="T9" fmla="*/ 32 h 197"/>
                <a:gd name="T10" fmla="*/ 0 w 130"/>
                <a:gd name="T11" fmla="*/ 16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97">
                  <a:moveTo>
                    <a:pt x="0" y="162"/>
                  </a:moveTo>
                  <a:cubicBezTo>
                    <a:pt x="68" y="197"/>
                    <a:pt x="68" y="197"/>
                    <a:pt x="68" y="197"/>
                  </a:cubicBezTo>
                  <a:cubicBezTo>
                    <a:pt x="96" y="147"/>
                    <a:pt x="130" y="50"/>
                    <a:pt x="71" y="14"/>
                  </a:cubicBezTo>
                  <a:cubicBezTo>
                    <a:pt x="64" y="8"/>
                    <a:pt x="56" y="3"/>
                    <a:pt x="49" y="0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0" y="162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465888" y="3559176"/>
              <a:ext cx="739775" cy="577850"/>
            </a:xfrm>
            <a:custGeom>
              <a:avLst/>
              <a:gdLst>
                <a:gd name="T0" fmla="*/ 0 w 466"/>
                <a:gd name="T1" fmla="*/ 168 h 364"/>
                <a:gd name="T2" fmla="*/ 385 w 466"/>
                <a:gd name="T3" fmla="*/ 364 h 364"/>
                <a:gd name="T4" fmla="*/ 466 w 466"/>
                <a:gd name="T5" fmla="*/ 196 h 364"/>
                <a:gd name="T6" fmla="*/ 82 w 466"/>
                <a:gd name="T7" fmla="*/ 0 h 364"/>
                <a:gd name="T8" fmla="*/ 0 w 466"/>
                <a:gd name="T9" fmla="*/ 16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68"/>
                  </a:moveTo>
                  <a:lnTo>
                    <a:pt x="385" y="364"/>
                  </a:lnTo>
                  <a:lnTo>
                    <a:pt x="466" y="196"/>
                  </a:lnTo>
                  <a:lnTo>
                    <a:pt x="82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803902" y="3716338"/>
              <a:ext cx="1349375" cy="1736724"/>
            </a:xfrm>
            <a:custGeom>
              <a:avLst/>
              <a:gdLst>
                <a:gd name="T0" fmla="*/ 0 w 359"/>
                <a:gd name="T1" fmla="*/ 173 h 462"/>
                <a:gd name="T2" fmla="*/ 69 w 359"/>
                <a:gd name="T3" fmla="*/ 211 h 462"/>
                <a:gd name="T4" fmla="*/ 180 w 359"/>
                <a:gd name="T5" fmla="*/ 1 h 462"/>
                <a:gd name="T6" fmla="*/ 181 w 359"/>
                <a:gd name="T7" fmla="*/ 0 h 462"/>
                <a:gd name="T8" fmla="*/ 358 w 359"/>
                <a:gd name="T9" fmla="*/ 94 h 462"/>
                <a:gd name="T10" fmla="*/ 358 w 359"/>
                <a:gd name="T11" fmla="*/ 94 h 462"/>
                <a:gd name="T12" fmla="*/ 188 w 359"/>
                <a:gd name="T13" fmla="*/ 416 h 462"/>
                <a:gd name="T14" fmla="*/ 107 w 359"/>
                <a:gd name="T15" fmla="*/ 455 h 462"/>
                <a:gd name="T16" fmla="*/ 0 w 359"/>
                <a:gd name="T17" fmla="*/ 17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62">
                  <a:moveTo>
                    <a:pt x="0" y="173"/>
                  </a:moveTo>
                  <a:cubicBezTo>
                    <a:pt x="34" y="192"/>
                    <a:pt x="59" y="206"/>
                    <a:pt x="69" y="21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80" y="0"/>
                    <a:pt x="181" y="0"/>
                    <a:pt x="181" y="0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8" y="94"/>
                    <a:pt x="359" y="94"/>
                    <a:pt x="358" y="94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66" y="459"/>
                    <a:pt x="133" y="462"/>
                    <a:pt x="107" y="455"/>
                  </a:cubicBezTo>
                  <a:lnTo>
                    <a:pt x="0" y="173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81813" y="3663951"/>
              <a:ext cx="247651" cy="552451"/>
            </a:xfrm>
            <a:custGeom>
              <a:avLst/>
              <a:gdLst>
                <a:gd name="T0" fmla="*/ 66 w 66"/>
                <a:gd name="T1" fmla="*/ 25 h 147"/>
                <a:gd name="T2" fmla="*/ 46 w 66"/>
                <a:gd name="T3" fmla="*/ 147 h 147"/>
                <a:gd name="T4" fmla="*/ 0 w 66"/>
                <a:gd name="T5" fmla="*/ 139 h 147"/>
                <a:gd name="T6" fmla="*/ 24 w 66"/>
                <a:gd name="T7" fmla="*/ 15 h 147"/>
                <a:gd name="T8" fmla="*/ 37 w 66"/>
                <a:gd name="T9" fmla="*/ 0 h 147"/>
                <a:gd name="T10" fmla="*/ 66 w 66"/>
                <a:gd name="T11" fmla="*/ 2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47">
                  <a:moveTo>
                    <a:pt x="66" y="25"/>
                  </a:moveTo>
                  <a:cubicBezTo>
                    <a:pt x="46" y="147"/>
                    <a:pt x="46" y="147"/>
                    <a:pt x="46" y="147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31" y="13"/>
                    <a:pt x="35" y="5"/>
                    <a:pt x="37" y="0"/>
                  </a:cubicBezTo>
                  <a:lnTo>
                    <a:pt x="66" y="25"/>
                  </a:ln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2036763" y="3273426"/>
              <a:ext cx="2986088" cy="3703638"/>
            </a:xfrm>
            <a:custGeom>
              <a:avLst/>
              <a:gdLst>
                <a:gd name="T0" fmla="*/ 23 w 795"/>
                <a:gd name="T1" fmla="*/ 906 h 986"/>
                <a:gd name="T2" fmla="*/ 9 w 795"/>
                <a:gd name="T3" fmla="*/ 602 h 986"/>
                <a:gd name="T4" fmla="*/ 8 w 795"/>
                <a:gd name="T5" fmla="*/ 163 h 986"/>
                <a:gd name="T6" fmla="*/ 290 w 795"/>
                <a:gd name="T7" fmla="*/ 0 h 986"/>
                <a:gd name="T8" fmla="*/ 394 w 795"/>
                <a:gd name="T9" fmla="*/ 45 h 986"/>
                <a:gd name="T10" fmla="*/ 490 w 795"/>
                <a:gd name="T11" fmla="*/ 2 h 986"/>
                <a:gd name="T12" fmla="*/ 795 w 795"/>
                <a:gd name="T13" fmla="*/ 173 h 986"/>
                <a:gd name="T14" fmla="*/ 779 w 795"/>
                <a:gd name="T15" fmla="*/ 613 h 986"/>
                <a:gd name="T16" fmla="*/ 765 w 795"/>
                <a:gd name="T17" fmla="*/ 903 h 986"/>
                <a:gd name="T18" fmla="*/ 391 w 795"/>
                <a:gd name="T19" fmla="*/ 986 h 986"/>
                <a:gd name="T20" fmla="*/ 23 w 795"/>
                <a:gd name="T21" fmla="*/ 90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5" h="986">
                  <a:moveTo>
                    <a:pt x="23" y="906"/>
                  </a:moveTo>
                  <a:cubicBezTo>
                    <a:pt x="9" y="602"/>
                    <a:pt x="9" y="602"/>
                    <a:pt x="9" y="602"/>
                  </a:cubicBezTo>
                  <a:cubicBezTo>
                    <a:pt x="0" y="400"/>
                    <a:pt x="51" y="397"/>
                    <a:pt x="8" y="163"/>
                  </a:cubicBezTo>
                  <a:cubicBezTo>
                    <a:pt x="105" y="95"/>
                    <a:pt x="231" y="48"/>
                    <a:pt x="290" y="0"/>
                  </a:cubicBezTo>
                  <a:cubicBezTo>
                    <a:pt x="322" y="29"/>
                    <a:pt x="357" y="45"/>
                    <a:pt x="394" y="45"/>
                  </a:cubicBezTo>
                  <a:cubicBezTo>
                    <a:pt x="430" y="45"/>
                    <a:pt x="458" y="30"/>
                    <a:pt x="490" y="2"/>
                  </a:cubicBezTo>
                  <a:cubicBezTo>
                    <a:pt x="550" y="50"/>
                    <a:pt x="698" y="103"/>
                    <a:pt x="795" y="173"/>
                  </a:cubicBezTo>
                  <a:cubicBezTo>
                    <a:pt x="740" y="401"/>
                    <a:pt x="788" y="402"/>
                    <a:pt x="779" y="613"/>
                  </a:cubicBezTo>
                  <a:cubicBezTo>
                    <a:pt x="765" y="903"/>
                    <a:pt x="765" y="903"/>
                    <a:pt x="765" y="903"/>
                  </a:cubicBezTo>
                  <a:cubicBezTo>
                    <a:pt x="652" y="956"/>
                    <a:pt x="525" y="986"/>
                    <a:pt x="391" y="986"/>
                  </a:cubicBezTo>
                  <a:cubicBezTo>
                    <a:pt x="260" y="986"/>
                    <a:pt x="135" y="957"/>
                    <a:pt x="23" y="906"/>
                  </a:cubicBezTo>
                  <a:close/>
                </a:path>
              </a:pathLst>
            </a:custGeom>
            <a:solidFill>
              <a:srgbClr val="525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2751138" y="3311526"/>
              <a:ext cx="1512888" cy="2700338"/>
            </a:xfrm>
            <a:custGeom>
              <a:avLst/>
              <a:gdLst>
                <a:gd name="T0" fmla="*/ 0 w 953"/>
                <a:gd name="T1" fmla="*/ 130 h 1701"/>
                <a:gd name="T2" fmla="*/ 54 w 953"/>
                <a:gd name="T3" fmla="*/ 620 h 1701"/>
                <a:gd name="T4" fmla="*/ 480 w 953"/>
                <a:gd name="T5" fmla="*/ 1701 h 1701"/>
                <a:gd name="T6" fmla="*/ 899 w 953"/>
                <a:gd name="T7" fmla="*/ 620 h 1701"/>
                <a:gd name="T8" fmla="*/ 953 w 953"/>
                <a:gd name="T9" fmla="*/ 130 h 1701"/>
                <a:gd name="T10" fmla="*/ 750 w 953"/>
                <a:gd name="T11" fmla="*/ 0 h 1701"/>
                <a:gd name="T12" fmla="*/ 203 w 953"/>
                <a:gd name="T13" fmla="*/ 0 h 1701"/>
                <a:gd name="T14" fmla="*/ 0 w 953"/>
                <a:gd name="T15" fmla="*/ 13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3" h="1701">
                  <a:moveTo>
                    <a:pt x="0" y="130"/>
                  </a:moveTo>
                  <a:lnTo>
                    <a:pt x="54" y="620"/>
                  </a:lnTo>
                  <a:lnTo>
                    <a:pt x="480" y="1701"/>
                  </a:lnTo>
                  <a:lnTo>
                    <a:pt x="899" y="620"/>
                  </a:lnTo>
                  <a:lnTo>
                    <a:pt x="953" y="130"/>
                  </a:lnTo>
                  <a:lnTo>
                    <a:pt x="750" y="0"/>
                  </a:lnTo>
                  <a:lnTo>
                    <a:pt x="203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073401" y="3033712"/>
              <a:ext cx="860424" cy="698500"/>
            </a:xfrm>
            <a:prstGeom prst="rect">
              <a:avLst/>
            </a:pr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2451101" y="862013"/>
              <a:ext cx="2106613" cy="2581275"/>
            </a:xfrm>
            <a:custGeom>
              <a:avLst/>
              <a:gdLst>
                <a:gd name="T0" fmla="*/ 281 w 561"/>
                <a:gd name="T1" fmla="*/ 687 h 687"/>
                <a:gd name="T2" fmla="*/ 499 w 561"/>
                <a:gd name="T3" fmla="*/ 458 h 687"/>
                <a:gd name="T4" fmla="*/ 508 w 561"/>
                <a:gd name="T5" fmla="*/ 463 h 687"/>
                <a:gd name="T6" fmla="*/ 553 w 561"/>
                <a:gd name="T7" fmla="*/ 388 h 687"/>
                <a:gd name="T8" fmla="*/ 534 w 561"/>
                <a:gd name="T9" fmla="*/ 301 h 687"/>
                <a:gd name="T10" fmla="*/ 531 w 561"/>
                <a:gd name="T11" fmla="*/ 301 h 687"/>
                <a:gd name="T12" fmla="*/ 281 w 561"/>
                <a:gd name="T13" fmla="*/ 0 h 687"/>
                <a:gd name="T14" fmla="*/ 32 w 561"/>
                <a:gd name="T15" fmla="*/ 302 h 687"/>
                <a:gd name="T16" fmla="*/ 26 w 561"/>
                <a:gd name="T17" fmla="*/ 301 h 687"/>
                <a:gd name="T18" fmla="*/ 7 w 561"/>
                <a:gd name="T19" fmla="*/ 388 h 687"/>
                <a:gd name="T20" fmla="*/ 53 w 561"/>
                <a:gd name="T21" fmla="*/ 463 h 687"/>
                <a:gd name="T22" fmla="*/ 63 w 561"/>
                <a:gd name="T23" fmla="*/ 456 h 687"/>
                <a:gd name="T24" fmla="*/ 281 w 561"/>
                <a:gd name="T25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1" h="687">
                  <a:moveTo>
                    <a:pt x="281" y="687"/>
                  </a:moveTo>
                  <a:cubicBezTo>
                    <a:pt x="371" y="687"/>
                    <a:pt x="455" y="584"/>
                    <a:pt x="499" y="458"/>
                  </a:cubicBezTo>
                  <a:cubicBezTo>
                    <a:pt x="501" y="461"/>
                    <a:pt x="504" y="462"/>
                    <a:pt x="508" y="463"/>
                  </a:cubicBezTo>
                  <a:cubicBezTo>
                    <a:pt x="526" y="466"/>
                    <a:pt x="546" y="432"/>
                    <a:pt x="553" y="388"/>
                  </a:cubicBezTo>
                  <a:cubicBezTo>
                    <a:pt x="561" y="343"/>
                    <a:pt x="552" y="304"/>
                    <a:pt x="534" y="301"/>
                  </a:cubicBezTo>
                  <a:cubicBezTo>
                    <a:pt x="533" y="301"/>
                    <a:pt x="532" y="301"/>
                    <a:pt x="531" y="301"/>
                  </a:cubicBezTo>
                  <a:cubicBezTo>
                    <a:pt x="539" y="145"/>
                    <a:pt x="474" y="0"/>
                    <a:pt x="281" y="0"/>
                  </a:cubicBezTo>
                  <a:cubicBezTo>
                    <a:pt x="88" y="0"/>
                    <a:pt x="23" y="145"/>
                    <a:pt x="32" y="302"/>
                  </a:cubicBezTo>
                  <a:cubicBezTo>
                    <a:pt x="30" y="301"/>
                    <a:pt x="28" y="301"/>
                    <a:pt x="26" y="301"/>
                  </a:cubicBezTo>
                  <a:cubicBezTo>
                    <a:pt x="8" y="304"/>
                    <a:pt x="0" y="343"/>
                    <a:pt x="7" y="388"/>
                  </a:cubicBezTo>
                  <a:cubicBezTo>
                    <a:pt x="15" y="432"/>
                    <a:pt x="35" y="466"/>
                    <a:pt x="53" y="463"/>
                  </a:cubicBezTo>
                  <a:cubicBezTo>
                    <a:pt x="57" y="462"/>
                    <a:pt x="60" y="460"/>
                    <a:pt x="63" y="456"/>
                  </a:cubicBezTo>
                  <a:cubicBezTo>
                    <a:pt x="107" y="583"/>
                    <a:pt x="191" y="687"/>
                    <a:pt x="281" y="687"/>
                  </a:cubicBezTo>
                  <a:close/>
                </a:path>
              </a:pathLst>
            </a:custGeom>
            <a:solidFill>
              <a:srgbClr val="F2CA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2536826" y="862013"/>
              <a:ext cx="1938338" cy="1427163"/>
            </a:xfrm>
            <a:custGeom>
              <a:avLst/>
              <a:gdLst>
                <a:gd name="T0" fmla="*/ 508 w 516"/>
                <a:gd name="T1" fmla="*/ 301 h 380"/>
                <a:gd name="T2" fmla="*/ 258 w 516"/>
                <a:gd name="T3" fmla="*/ 0 h 380"/>
                <a:gd name="T4" fmla="*/ 9 w 516"/>
                <a:gd name="T5" fmla="*/ 302 h 380"/>
                <a:gd name="T6" fmla="*/ 48 w 516"/>
                <a:gd name="T7" fmla="*/ 372 h 380"/>
                <a:gd name="T8" fmla="*/ 70 w 516"/>
                <a:gd name="T9" fmla="*/ 344 h 380"/>
                <a:gd name="T10" fmla="*/ 143 w 516"/>
                <a:gd name="T11" fmla="*/ 148 h 380"/>
                <a:gd name="T12" fmla="*/ 258 w 516"/>
                <a:gd name="T13" fmla="*/ 171 h 380"/>
                <a:gd name="T14" fmla="*/ 373 w 516"/>
                <a:gd name="T15" fmla="*/ 148 h 380"/>
                <a:gd name="T16" fmla="*/ 446 w 516"/>
                <a:gd name="T17" fmla="*/ 344 h 380"/>
                <a:gd name="T18" fmla="*/ 466 w 516"/>
                <a:gd name="T19" fmla="*/ 373 h 380"/>
                <a:gd name="T20" fmla="*/ 508 w 516"/>
                <a:gd name="T21" fmla="*/ 30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6" h="380">
                  <a:moveTo>
                    <a:pt x="508" y="301"/>
                  </a:moveTo>
                  <a:cubicBezTo>
                    <a:pt x="516" y="145"/>
                    <a:pt x="451" y="0"/>
                    <a:pt x="258" y="0"/>
                  </a:cubicBezTo>
                  <a:cubicBezTo>
                    <a:pt x="65" y="0"/>
                    <a:pt x="0" y="145"/>
                    <a:pt x="9" y="302"/>
                  </a:cubicBezTo>
                  <a:cubicBezTo>
                    <a:pt x="25" y="306"/>
                    <a:pt x="41" y="334"/>
                    <a:pt x="48" y="372"/>
                  </a:cubicBezTo>
                  <a:cubicBezTo>
                    <a:pt x="61" y="380"/>
                    <a:pt x="70" y="375"/>
                    <a:pt x="70" y="344"/>
                  </a:cubicBezTo>
                  <a:cubicBezTo>
                    <a:pt x="70" y="250"/>
                    <a:pt x="81" y="168"/>
                    <a:pt x="143" y="148"/>
                  </a:cubicBezTo>
                  <a:cubicBezTo>
                    <a:pt x="201" y="130"/>
                    <a:pt x="214" y="171"/>
                    <a:pt x="258" y="171"/>
                  </a:cubicBezTo>
                  <a:cubicBezTo>
                    <a:pt x="302" y="171"/>
                    <a:pt x="316" y="132"/>
                    <a:pt x="373" y="148"/>
                  </a:cubicBezTo>
                  <a:cubicBezTo>
                    <a:pt x="433" y="165"/>
                    <a:pt x="446" y="250"/>
                    <a:pt x="446" y="344"/>
                  </a:cubicBezTo>
                  <a:cubicBezTo>
                    <a:pt x="446" y="374"/>
                    <a:pt x="454" y="380"/>
                    <a:pt x="466" y="373"/>
                  </a:cubicBezTo>
                  <a:cubicBezTo>
                    <a:pt x="474" y="333"/>
                    <a:pt x="491" y="303"/>
                    <a:pt x="508" y="301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3351213" y="3679826"/>
              <a:ext cx="315913" cy="484188"/>
            </a:xfrm>
            <a:custGeom>
              <a:avLst/>
              <a:gdLst>
                <a:gd name="T0" fmla="*/ 71 w 84"/>
                <a:gd name="T1" fmla="*/ 129 h 129"/>
                <a:gd name="T2" fmla="*/ 84 w 84"/>
                <a:gd name="T3" fmla="*/ 103 h 129"/>
                <a:gd name="T4" fmla="*/ 41 w 84"/>
                <a:gd name="T5" fmla="*/ 0 h 129"/>
                <a:gd name="T6" fmla="*/ 0 w 84"/>
                <a:gd name="T7" fmla="*/ 101 h 129"/>
                <a:gd name="T8" fmla="*/ 13 w 84"/>
                <a:gd name="T9" fmla="*/ 129 h 129"/>
                <a:gd name="T10" fmla="*/ 71 w 84"/>
                <a:gd name="T1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29">
                  <a:moveTo>
                    <a:pt x="71" y="129"/>
                  </a:moveTo>
                  <a:cubicBezTo>
                    <a:pt x="84" y="103"/>
                    <a:pt x="84" y="103"/>
                    <a:pt x="84" y="10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32" y="129"/>
                    <a:pt x="52" y="129"/>
                    <a:pt x="71" y="129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2871788" y="3311526"/>
              <a:ext cx="633413" cy="1017588"/>
            </a:xfrm>
            <a:custGeom>
              <a:avLst/>
              <a:gdLst>
                <a:gd name="T0" fmla="*/ 127 w 399"/>
                <a:gd name="T1" fmla="*/ 0 h 641"/>
                <a:gd name="T2" fmla="*/ 399 w 399"/>
                <a:gd name="T3" fmla="*/ 232 h 641"/>
                <a:gd name="T4" fmla="*/ 248 w 399"/>
                <a:gd name="T5" fmla="*/ 641 h 641"/>
                <a:gd name="T6" fmla="*/ 0 w 399"/>
                <a:gd name="T7" fmla="*/ 83 h 641"/>
                <a:gd name="T8" fmla="*/ 127 w 399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41">
                  <a:moveTo>
                    <a:pt x="127" y="0"/>
                  </a:moveTo>
                  <a:lnTo>
                    <a:pt x="399" y="232"/>
                  </a:lnTo>
                  <a:lnTo>
                    <a:pt x="248" y="641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2476501" y="3443288"/>
              <a:ext cx="1028700" cy="2579688"/>
            </a:xfrm>
            <a:custGeom>
              <a:avLst/>
              <a:gdLst>
                <a:gd name="T0" fmla="*/ 249 w 648"/>
                <a:gd name="T1" fmla="*/ 0 h 1625"/>
                <a:gd name="T2" fmla="*/ 648 w 648"/>
                <a:gd name="T3" fmla="*/ 1625 h 1625"/>
                <a:gd name="T4" fmla="*/ 88 w 648"/>
                <a:gd name="T5" fmla="*/ 728 h 1625"/>
                <a:gd name="T6" fmla="*/ 161 w 648"/>
                <a:gd name="T7" fmla="*/ 572 h 1625"/>
                <a:gd name="T8" fmla="*/ 0 w 648"/>
                <a:gd name="T9" fmla="*/ 444 h 1625"/>
                <a:gd name="T10" fmla="*/ 173 w 648"/>
                <a:gd name="T11" fmla="*/ 47 h 1625"/>
                <a:gd name="T12" fmla="*/ 249 w 648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8" h="1625">
                  <a:moveTo>
                    <a:pt x="249" y="0"/>
                  </a:moveTo>
                  <a:lnTo>
                    <a:pt x="648" y="1625"/>
                  </a:lnTo>
                  <a:lnTo>
                    <a:pt x="88" y="728"/>
                  </a:lnTo>
                  <a:lnTo>
                    <a:pt x="161" y="572"/>
                  </a:lnTo>
                  <a:lnTo>
                    <a:pt x="0" y="444"/>
                  </a:lnTo>
                  <a:lnTo>
                    <a:pt x="173" y="47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505201" y="3311526"/>
              <a:ext cx="635000" cy="1017588"/>
            </a:xfrm>
            <a:custGeom>
              <a:avLst/>
              <a:gdLst>
                <a:gd name="T0" fmla="*/ 275 w 400"/>
                <a:gd name="T1" fmla="*/ 0 h 641"/>
                <a:gd name="T2" fmla="*/ 0 w 400"/>
                <a:gd name="T3" fmla="*/ 232 h 641"/>
                <a:gd name="T4" fmla="*/ 154 w 400"/>
                <a:gd name="T5" fmla="*/ 641 h 641"/>
                <a:gd name="T6" fmla="*/ 400 w 400"/>
                <a:gd name="T7" fmla="*/ 83 h 641"/>
                <a:gd name="T8" fmla="*/ 275 w 400"/>
                <a:gd name="T9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641">
                  <a:moveTo>
                    <a:pt x="275" y="0"/>
                  </a:moveTo>
                  <a:lnTo>
                    <a:pt x="0" y="232"/>
                  </a:lnTo>
                  <a:lnTo>
                    <a:pt x="154" y="641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287713" y="4408488"/>
              <a:ext cx="442913" cy="1614488"/>
            </a:xfrm>
            <a:custGeom>
              <a:avLst/>
              <a:gdLst>
                <a:gd name="T0" fmla="*/ 71 w 279"/>
                <a:gd name="T1" fmla="*/ 0 h 1017"/>
                <a:gd name="T2" fmla="*/ 208 w 279"/>
                <a:gd name="T3" fmla="*/ 0 h 1017"/>
                <a:gd name="T4" fmla="*/ 279 w 279"/>
                <a:gd name="T5" fmla="*/ 688 h 1017"/>
                <a:gd name="T6" fmla="*/ 137 w 279"/>
                <a:gd name="T7" fmla="*/ 1017 h 1017"/>
                <a:gd name="T8" fmla="*/ 0 w 279"/>
                <a:gd name="T9" fmla="*/ 688 h 1017"/>
                <a:gd name="T10" fmla="*/ 71 w 279"/>
                <a:gd name="T11" fmla="*/ 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1017">
                  <a:moveTo>
                    <a:pt x="71" y="0"/>
                  </a:moveTo>
                  <a:lnTo>
                    <a:pt x="208" y="0"/>
                  </a:lnTo>
                  <a:lnTo>
                    <a:pt x="279" y="688"/>
                  </a:lnTo>
                  <a:lnTo>
                    <a:pt x="137" y="1017"/>
                  </a:lnTo>
                  <a:lnTo>
                    <a:pt x="0" y="68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498727" y="760412"/>
              <a:ext cx="1660525" cy="1258888"/>
            </a:xfrm>
            <a:custGeom>
              <a:avLst/>
              <a:gdLst>
                <a:gd name="T0" fmla="*/ 442 w 442"/>
                <a:gd name="T1" fmla="*/ 129 h 335"/>
                <a:gd name="T2" fmla="*/ 83 w 442"/>
                <a:gd name="T3" fmla="*/ 329 h 335"/>
                <a:gd name="T4" fmla="*/ 442 w 442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2" h="335">
                  <a:moveTo>
                    <a:pt x="442" y="129"/>
                  </a:moveTo>
                  <a:cubicBezTo>
                    <a:pt x="417" y="179"/>
                    <a:pt x="166" y="322"/>
                    <a:pt x="83" y="329"/>
                  </a:cubicBezTo>
                  <a:cubicBezTo>
                    <a:pt x="0" y="335"/>
                    <a:pt x="78" y="0"/>
                    <a:pt x="442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711576" y="760413"/>
              <a:ext cx="714375" cy="1258888"/>
            </a:xfrm>
            <a:custGeom>
              <a:avLst/>
              <a:gdLst>
                <a:gd name="T0" fmla="*/ 0 w 190"/>
                <a:gd name="T1" fmla="*/ 129 h 335"/>
                <a:gd name="T2" fmla="*/ 155 w 190"/>
                <a:gd name="T3" fmla="*/ 329 h 335"/>
                <a:gd name="T4" fmla="*/ 0 w 190"/>
                <a:gd name="T5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0" h="335">
                  <a:moveTo>
                    <a:pt x="0" y="129"/>
                  </a:moveTo>
                  <a:cubicBezTo>
                    <a:pt x="10" y="179"/>
                    <a:pt x="119" y="322"/>
                    <a:pt x="155" y="329"/>
                  </a:cubicBezTo>
                  <a:cubicBezTo>
                    <a:pt x="190" y="335"/>
                    <a:pt x="156" y="0"/>
                    <a:pt x="0" y="129"/>
                  </a:cubicBezTo>
                  <a:close/>
                </a:path>
              </a:pathLst>
            </a:custGeom>
            <a:solidFill>
              <a:srgbClr val="29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871788" y="3311526"/>
              <a:ext cx="633413" cy="855663"/>
            </a:xfrm>
            <a:custGeom>
              <a:avLst/>
              <a:gdLst>
                <a:gd name="T0" fmla="*/ 127 w 399"/>
                <a:gd name="T1" fmla="*/ 0 h 539"/>
                <a:gd name="T2" fmla="*/ 399 w 399"/>
                <a:gd name="T3" fmla="*/ 232 h 539"/>
                <a:gd name="T4" fmla="*/ 243 w 399"/>
                <a:gd name="T5" fmla="*/ 539 h 539"/>
                <a:gd name="T6" fmla="*/ 0 w 399"/>
                <a:gd name="T7" fmla="*/ 83 h 539"/>
                <a:gd name="T8" fmla="*/ 127 w 399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539">
                  <a:moveTo>
                    <a:pt x="127" y="0"/>
                  </a:moveTo>
                  <a:lnTo>
                    <a:pt x="399" y="232"/>
                  </a:lnTo>
                  <a:lnTo>
                    <a:pt x="243" y="539"/>
                  </a:lnTo>
                  <a:lnTo>
                    <a:pt x="0" y="8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78101" y="3443288"/>
              <a:ext cx="927100" cy="2579688"/>
            </a:xfrm>
            <a:custGeom>
              <a:avLst/>
              <a:gdLst>
                <a:gd name="T0" fmla="*/ 185 w 584"/>
                <a:gd name="T1" fmla="*/ 0 h 1625"/>
                <a:gd name="T2" fmla="*/ 584 w 584"/>
                <a:gd name="T3" fmla="*/ 1625 h 1625"/>
                <a:gd name="T4" fmla="*/ 78 w 584"/>
                <a:gd name="T5" fmla="*/ 657 h 1625"/>
                <a:gd name="T6" fmla="*/ 163 w 584"/>
                <a:gd name="T7" fmla="*/ 537 h 1625"/>
                <a:gd name="T8" fmla="*/ 0 w 584"/>
                <a:gd name="T9" fmla="*/ 411 h 1625"/>
                <a:gd name="T10" fmla="*/ 109 w 584"/>
                <a:gd name="T11" fmla="*/ 47 h 1625"/>
                <a:gd name="T12" fmla="*/ 185 w 584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625">
                  <a:moveTo>
                    <a:pt x="185" y="0"/>
                  </a:moveTo>
                  <a:lnTo>
                    <a:pt x="584" y="1625"/>
                  </a:lnTo>
                  <a:lnTo>
                    <a:pt x="78" y="657"/>
                  </a:lnTo>
                  <a:lnTo>
                    <a:pt x="163" y="537"/>
                  </a:lnTo>
                  <a:lnTo>
                    <a:pt x="0" y="411"/>
                  </a:lnTo>
                  <a:lnTo>
                    <a:pt x="109" y="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3505201" y="3443288"/>
              <a:ext cx="1030288" cy="2579688"/>
            </a:xfrm>
            <a:custGeom>
              <a:avLst/>
              <a:gdLst>
                <a:gd name="T0" fmla="*/ 400 w 649"/>
                <a:gd name="T1" fmla="*/ 0 h 1625"/>
                <a:gd name="T2" fmla="*/ 0 w 649"/>
                <a:gd name="T3" fmla="*/ 1625 h 1625"/>
                <a:gd name="T4" fmla="*/ 563 w 649"/>
                <a:gd name="T5" fmla="*/ 728 h 1625"/>
                <a:gd name="T6" fmla="*/ 490 w 649"/>
                <a:gd name="T7" fmla="*/ 572 h 1625"/>
                <a:gd name="T8" fmla="*/ 649 w 649"/>
                <a:gd name="T9" fmla="*/ 444 h 1625"/>
                <a:gd name="T10" fmla="*/ 478 w 649"/>
                <a:gd name="T11" fmla="*/ 47 h 1625"/>
                <a:gd name="T12" fmla="*/ 400 w 649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1625">
                  <a:moveTo>
                    <a:pt x="400" y="0"/>
                  </a:moveTo>
                  <a:lnTo>
                    <a:pt x="0" y="1625"/>
                  </a:lnTo>
                  <a:lnTo>
                    <a:pt x="563" y="728"/>
                  </a:lnTo>
                  <a:lnTo>
                    <a:pt x="490" y="572"/>
                  </a:lnTo>
                  <a:lnTo>
                    <a:pt x="649" y="444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3505201" y="3443288"/>
              <a:ext cx="931863" cy="2579688"/>
            </a:xfrm>
            <a:custGeom>
              <a:avLst/>
              <a:gdLst>
                <a:gd name="T0" fmla="*/ 400 w 587"/>
                <a:gd name="T1" fmla="*/ 0 h 1625"/>
                <a:gd name="T2" fmla="*/ 0 w 587"/>
                <a:gd name="T3" fmla="*/ 1625 h 1625"/>
                <a:gd name="T4" fmla="*/ 509 w 587"/>
                <a:gd name="T5" fmla="*/ 657 h 1625"/>
                <a:gd name="T6" fmla="*/ 424 w 587"/>
                <a:gd name="T7" fmla="*/ 537 h 1625"/>
                <a:gd name="T8" fmla="*/ 587 w 587"/>
                <a:gd name="T9" fmla="*/ 411 h 1625"/>
                <a:gd name="T10" fmla="*/ 478 w 587"/>
                <a:gd name="T11" fmla="*/ 47 h 1625"/>
                <a:gd name="T12" fmla="*/ 400 w 587"/>
                <a:gd name="T13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7" h="1625">
                  <a:moveTo>
                    <a:pt x="400" y="0"/>
                  </a:moveTo>
                  <a:lnTo>
                    <a:pt x="0" y="1625"/>
                  </a:lnTo>
                  <a:lnTo>
                    <a:pt x="509" y="657"/>
                  </a:lnTo>
                  <a:lnTo>
                    <a:pt x="424" y="537"/>
                  </a:lnTo>
                  <a:lnTo>
                    <a:pt x="587" y="411"/>
                  </a:lnTo>
                  <a:lnTo>
                    <a:pt x="478" y="4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636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505201" y="3311526"/>
              <a:ext cx="635000" cy="855663"/>
            </a:xfrm>
            <a:custGeom>
              <a:avLst/>
              <a:gdLst>
                <a:gd name="T0" fmla="*/ 275 w 400"/>
                <a:gd name="T1" fmla="*/ 0 h 539"/>
                <a:gd name="T2" fmla="*/ 0 w 400"/>
                <a:gd name="T3" fmla="*/ 232 h 539"/>
                <a:gd name="T4" fmla="*/ 156 w 400"/>
                <a:gd name="T5" fmla="*/ 539 h 539"/>
                <a:gd name="T6" fmla="*/ 400 w 400"/>
                <a:gd name="T7" fmla="*/ 83 h 539"/>
                <a:gd name="T8" fmla="*/ 275 w 400"/>
                <a:gd name="T9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539">
                  <a:moveTo>
                    <a:pt x="275" y="0"/>
                  </a:moveTo>
                  <a:lnTo>
                    <a:pt x="0" y="232"/>
                  </a:lnTo>
                  <a:lnTo>
                    <a:pt x="156" y="539"/>
                  </a:lnTo>
                  <a:lnTo>
                    <a:pt x="400" y="8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3351213" y="4144963"/>
              <a:ext cx="315913" cy="277813"/>
            </a:xfrm>
            <a:custGeom>
              <a:avLst/>
              <a:gdLst>
                <a:gd name="T0" fmla="*/ 13 w 84"/>
                <a:gd name="T1" fmla="*/ 0 h 74"/>
                <a:gd name="T2" fmla="*/ 71 w 84"/>
                <a:gd name="T3" fmla="*/ 0 h 74"/>
                <a:gd name="T4" fmla="*/ 71 w 84"/>
                <a:gd name="T5" fmla="*/ 74 h 74"/>
                <a:gd name="T6" fmla="*/ 13 w 84"/>
                <a:gd name="T7" fmla="*/ 74 h 74"/>
                <a:gd name="T8" fmla="*/ 13 w 84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4">
                  <a:moveTo>
                    <a:pt x="13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84" y="27"/>
                    <a:pt x="83" y="51"/>
                    <a:pt x="71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" y="51"/>
                    <a:pt x="0" y="27"/>
                    <a:pt x="13" y="0"/>
                  </a:cubicBezTo>
                  <a:close/>
                </a:path>
              </a:pathLst>
            </a:custGeom>
            <a:solidFill>
              <a:srgbClr val="984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452813" y="5797551"/>
              <a:ext cx="120650" cy="1179513"/>
            </a:xfrm>
            <a:custGeom>
              <a:avLst/>
              <a:gdLst>
                <a:gd name="T0" fmla="*/ 0 w 32"/>
                <a:gd name="T1" fmla="*/ 314 h 314"/>
                <a:gd name="T2" fmla="*/ 14 w 32"/>
                <a:gd name="T3" fmla="*/ 0 h 314"/>
                <a:gd name="T4" fmla="*/ 32 w 32"/>
                <a:gd name="T5" fmla="*/ 314 h 314"/>
                <a:gd name="T6" fmla="*/ 14 w 32"/>
                <a:gd name="T7" fmla="*/ 314 h 314"/>
                <a:gd name="T8" fmla="*/ 0 w 32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14">
                  <a:moveTo>
                    <a:pt x="0" y="314"/>
                  </a:moveTo>
                  <a:cubicBezTo>
                    <a:pt x="1" y="208"/>
                    <a:pt x="6" y="101"/>
                    <a:pt x="14" y="0"/>
                  </a:cubicBezTo>
                  <a:cubicBezTo>
                    <a:pt x="23" y="101"/>
                    <a:pt x="29" y="208"/>
                    <a:pt x="32" y="314"/>
                  </a:cubicBezTo>
                  <a:cubicBezTo>
                    <a:pt x="26" y="314"/>
                    <a:pt x="20" y="314"/>
                    <a:pt x="14" y="314"/>
                  </a:cubicBezTo>
                  <a:cubicBezTo>
                    <a:pt x="10" y="314"/>
                    <a:pt x="5" y="314"/>
                    <a:pt x="0" y="314"/>
                  </a:cubicBezTo>
                  <a:close/>
                </a:path>
              </a:pathLst>
            </a:custGeom>
            <a:solidFill>
              <a:srgbClr val="275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3246438" y="4367213"/>
              <a:ext cx="423863" cy="1558925"/>
            </a:xfrm>
            <a:custGeom>
              <a:avLst/>
              <a:gdLst>
                <a:gd name="T0" fmla="*/ 66 w 267"/>
                <a:gd name="T1" fmla="*/ 0 h 982"/>
                <a:gd name="T2" fmla="*/ 199 w 267"/>
                <a:gd name="T3" fmla="*/ 0 h 982"/>
                <a:gd name="T4" fmla="*/ 267 w 267"/>
                <a:gd name="T5" fmla="*/ 665 h 982"/>
                <a:gd name="T6" fmla="*/ 130 w 267"/>
                <a:gd name="T7" fmla="*/ 982 h 982"/>
                <a:gd name="T8" fmla="*/ 0 w 267"/>
                <a:gd name="T9" fmla="*/ 665 h 982"/>
                <a:gd name="T10" fmla="*/ 66 w 267"/>
                <a:gd name="T11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982">
                  <a:moveTo>
                    <a:pt x="66" y="0"/>
                  </a:moveTo>
                  <a:lnTo>
                    <a:pt x="199" y="0"/>
                  </a:lnTo>
                  <a:lnTo>
                    <a:pt x="267" y="665"/>
                  </a:lnTo>
                  <a:lnTo>
                    <a:pt x="130" y="982"/>
                  </a:lnTo>
                  <a:lnTo>
                    <a:pt x="0" y="6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93B9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1473201" y="3836988"/>
              <a:ext cx="1119188" cy="2238375"/>
            </a:xfrm>
            <a:custGeom>
              <a:avLst/>
              <a:gdLst>
                <a:gd name="T0" fmla="*/ 130 w 298"/>
                <a:gd name="T1" fmla="*/ 63 h 596"/>
                <a:gd name="T2" fmla="*/ 183 w 298"/>
                <a:gd name="T3" fmla="*/ 0 h 596"/>
                <a:gd name="T4" fmla="*/ 275 w 298"/>
                <a:gd name="T5" fmla="*/ 256 h 596"/>
                <a:gd name="T6" fmla="*/ 205 w 298"/>
                <a:gd name="T7" fmla="*/ 473 h 596"/>
                <a:gd name="T8" fmla="*/ 59 w 298"/>
                <a:gd name="T9" fmla="*/ 596 h 596"/>
                <a:gd name="T10" fmla="*/ 5 w 298"/>
                <a:gd name="T11" fmla="*/ 468 h 596"/>
                <a:gd name="T12" fmla="*/ 130 w 298"/>
                <a:gd name="T13" fmla="*/ 6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596">
                  <a:moveTo>
                    <a:pt x="130" y="63"/>
                  </a:moveTo>
                  <a:cubicBezTo>
                    <a:pt x="135" y="45"/>
                    <a:pt x="138" y="15"/>
                    <a:pt x="183" y="0"/>
                  </a:cubicBezTo>
                  <a:cubicBezTo>
                    <a:pt x="256" y="49"/>
                    <a:pt x="298" y="188"/>
                    <a:pt x="275" y="256"/>
                  </a:cubicBezTo>
                  <a:cubicBezTo>
                    <a:pt x="205" y="473"/>
                    <a:pt x="205" y="473"/>
                    <a:pt x="205" y="473"/>
                  </a:cubicBezTo>
                  <a:cubicBezTo>
                    <a:pt x="59" y="596"/>
                    <a:pt x="59" y="596"/>
                    <a:pt x="59" y="596"/>
                  </a:cubicBezTo>
                  <a:cubicBezTo>
                    <a:pt x="13" y="552"/>
                    <a:pt x="0" y="493"/>
                    <a:pt x="5" y="468"/>
                  </a:cubicBezTo>
                  <a:cubicBezTo>
                    <a:pt x="14" y="423"/>
                    <a:pt x="125" y="83"/>
                    <a:pt x="130" y="63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506662" y="4178302"/>
              <a:ext cx="2147889" cy="2614614"/>
            </a:xfrm>
            <a:custGeom>
              <a:avLst/>
              <a:gdLst>
                <a:gd name="T0" fmla="*/ 457 w 1353"/>
                <a:gd name="T1" fmla="*/ 0 h 1647"/>
                <a:gd name="T2" fmla="*/ 1353 w 1353"/>
                <a:gd name="T3" fmla="*/ 303 h 1647"/>
                <a:gd name="T4" fmla="*/ 897 w 1353"/>
                <a:gd name="T5" fmla="*/ 1647 h 1647"/>
                <a:gd name="T6" fmla="*/ 0 w 1353"/>
                <a:gd name="T7" fmla="*/ 1344 h 1647"/>
                <a:gd name="T8" fmla="*/ 457 w 1353"/>
                <a:gd name="T9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3" h="1647">
                  <a:moveTo>
                    <a:pt x="457" y="0"/>
                  </a:moveTo>
                  <a:lnTo>
                    <a:pt x="1353" y="303"/>
                  </a:lnTo>
                  <a:lnTo>
                    <a:pt x="897" y="1647"/>
                  </a:lnTo>
                  <a:lnTo>
                    <a:pt x="0" y="1344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9D5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3457576" y="5038726"/>
              <a:ext cx="1114425" cy="808038"/>
            </a:xfrm>
            <a:custGeom>
              <a:avLst/>
              <a:gdLst>
                <a:gd name="T0" fmla="*/ 124 w 297"/>
                <a:gd name="T1" fmla="*/ 73 h 215"/>
                <a:gd name="T2" fmla="*/ 83 w 297"/>
                <a:gd name="T3" fmla="*/ 81 h 215"/>
                <a:gd name="T4" fmla="*/ 123 w 297"/>
                <a:gd name="T5" fmla="*/ 42 h 215"/>
                <a:gd name="T6" fmla="*/ 118 w 297"/>
                <a:gd name="T7" fmla="*/ 0 h 215"/>
                <a:gd name="T8" fmla="*/ 17 w 297"/>
                <a:gd name="T9" fmla="*/ 84 h 215"/>
                <a:gd name="T10" fmla="*/ 4 w 297"/>
                <a:gd name="T11" fmla="*/ 149 h 215"/>
                <a:gd name="T12" fmla="*/ 125 w 297"/>
                <a:gd name="T13" fmla="*/ 214 h 215"/>
                <a:gd name="T14" fmla="*/ 237 w 297"/>
                <a:gd name="T15" fmla="*/ 214 h 215"/>
                <a:gd name="T16" fmla="*/ 237 w 297"/>
                <a:gd name="T17" fmla="*/ 181 h 215"/>
                <a:gd name="T18" fmla="*/ 158 w 297"/>
                <a:gd name="T19" fmla="*/ 181 h 215"/>
                <a:gd name="T20" fmla="*/ 160 w 297"/>
                <a:gd name="T21" fmla="*/ 176 h 215"/>
                <a:gd name="T22" fmla="*/ 265 w 297"/>
                <a:gd name="T23" fmla="*/ 166 h 215"/>
                <a:gd name="T24" fmla="*/ 263 w 297"/>
                <a:gd name="T25" fmla="*/ 133 h 215"/>
                <a:gd name="T26" fmla="*/ 166 w 297"/>
                <a:gd name="T27" fmla="*/ 141 h 215"/>
                <a:gd name="T28" fmla="*/ 165 w 297"/>
                <a:gd name="T29" fmla="*/ 137 h 215"/>
                <a:gd name="T30" fmla="*/ 275 w 297"/>
                <a:gd name="T31" fmla="*/ 118 h 215"/>
                <a:gd name="T32" fmla="*/ 269 w 297"/>
                <a:gd name="T33" fmla="*/ 85 h 215"/>
                <a:gd name="T34" fmla="*/ 152 w 297"/>
                <a:gd name="T35" fmla="*/ 105 h 215"/>
                <a:gd name="T36" fmla="*/ 148 w 297"/>
                <a:gd name="T37" fmla="*/ 101 h 215"/>
                <a:gd name="T38" fmla="*/ 260 w 297"/>
                <a:gd name="T39" fmla="*/ 70 h 215"/>
                <a:gd name="T40" fmla="*/ 250 w 297"/>
                <a:gd name="T41" fmla="*/ 38 h 215"/>
                <a:gd name="T42" fmla="*/ 124 w 297"/>
                <a:gd name="T43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7" h="215">
                  <a:moveTo>
                    <a:pt x="124" y="73"/>
                  </a:moveTo>
                  <a:cubicBezTo>
                    <a:pt x="113" y="76"/>
                    <a:pt x="99" y="78"/>
                    <a:pt x="83" y="81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41" y="24"/>
                    <a:pt x="129" y="4"/>
                    <a:pt x="118" y="0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3" y="96"/>
                    <a:pt x="0" y="124"/>
                    <a:pt x="4" y="149"/>
                  </a:cubicBezTo>
                  <a:cubicBezTo>
                    <a:pt x="13" y="202"/>
                    <a:pt x="52" y="213"/>
                    <a:pt x="125" y="214"/>
                  </a:cubicBezTo>
                  <a:cubicBezTo>
                    <a:pt x="237" y="214"/>
                    <a:pt x="237" y="214"/>
                    <a:pt x="237" y="214"/>
                  </a:cubicBezTo>
                  <a:cubicBezTo>
                    <a:pt x="261" y="215"/>
                    <a:pt x="261" y="181"/>
                    <a:pt x="237" y="181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9" y="180"/>
                    <a:pt x="160" y="178"/>
                    <a:pt x="160" y="176"/>
                  </a:cubicBezTo>
                  <a:cubicBezTo>
                    <a:pt x="265" y="166"/>
                    <a:pt x="265" y="166"/>
                    <a:pt x="265" y="166"/>
                  </a:cubicBezTo>
                  <a:cubicBezTo>
                    <a:pt x="289" y="164"/>
                    <a:pt x="283" y="131"/>
                    <a:pt x="263" y="133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6" y="140"/>
                    <a:pt x="165" y="138"/>
                    <a:pt x="165" y="13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97" y="114"/>
                    <a:pt x="291" y="81"/>
                    <a:pt x="269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1" y="104"/>
                    <a:pt x="150" y="103"/>
                    <a:pt x="148" y="101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81" y="64"/>
                    <a:pt x="272" y="32"/>
                    <a:pt x="250" y="38"/>
                  </a:cubicBezTo>
                  <a:lnTo>
                    <a:pt x="124" y="73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306763" y="5249863"/>
              <a:ext cx="382588" cy="679450"/>
            </a:xfrm>
            <a:custGeom>
              <a:avLst/>
              <a:gdLst>
                <a:gd name="T0" fmla="*/ 0 w 241"/>
                <a:gd name="T1" fmla="*/ 33 h 428"/>
                <a:gd name="T2" fmla="*/ 71 w 241"/>
                <a:gd name="T3" fmla="*/ 428 h 428"/>
                <a:gd name="T4" fmla="*/ 241 w 241"/>
                <a:gd name="T5" fmla="*/ 393 h 428"/>
                <a:gd name="T6" fmla="*/ 170 w 241"/>
                <a:gd name="T7" fmla="*/ 0 h 428"/>
                <a:gd name="T8" fmla="*/ 0 w 241"/>
                <a:gd name="T9" fmla="*/ 3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28">
                  <a:moveTo>
                    <a:pt x="0" y="33"/>
                  </a:moveTo>
                  <a:lnTo>
                    <a:pt x="71" y="428"/>
                  </a:lnTo>
                  <a:lnTo>
                    <a:pt x="241" y="393"/>
                  </a:lnTo>
                  <a:lnTo>
                    <a:pt x="17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1485901" y="5264151"/>
              <a:ext cx="2008188" cy="973138"/>
            </a:xfrm>
            <a:custGeom>
              <a:avLst/>
              <a:gdLst>
                <a:gd name="T0" fmla="*/ 150 w 535"/>
                <a:gd name="T1" fmla="*/ 56 h 259"/>
                <a:gd name="T2" fmla="*/ 500 w 535"/>
                <a:gd name="T3" fmla="*/ 0 h 259"/>
                <a:gd name="T4" fmla="*/ 535 w 535"/>
                <a:gd name="T5" fmla="*/ 182 h 259"/>
                <a:gd name="T6" fmla="*/ 535 w 535"/>
                <a:gd name="T7" fmla="*/ 182 h 259"/>
                <a:gd name="T8" fmla="*/ 159 w 535"/>
                <a:gd name="T9" fmla="*/ 248 h 259"/>
                <a:gd name="T10" fmla="*/ 41 w 535"/>
                <a:gd name="T11" fmla="*/ 198 h 259"/>
                <a:gd name="T12" fmla="*/ 150 w 535"/>
                <a:gd name="T13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259">
                  <a:moveTo>
                    <a:pt x="150" y="56"/>
                  </a:moveTo>
                  <a:cubicBezTo>
                    <a:pt x="500" y="0"/>
                    <a:pt x="500" y="0"/>
                    <a:pt x="500" y="0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535" y="182"/>
                    <a:pt x="535" y="182"/>
                    <a:pt x="535" y="182"/>
                  </a:cubicBezTo>
                  <a:cubicBezTo>
                    <a:pt x="159" y="248"/>
                    <a:pt x="159" y="248"/>
                    <a:pt x="159" y="248"/>
                  </a:cubicBezTo>
                  <a:cubicBezTo>
                    <a:pt x="97" y="259"/>
                    <a:pt x="57" y="218"/>
                    <a:pt x="41" y="198"/>
                  </a:cubicBezTo>
                  <a:cubicBezTo>
                    <a:pt x="0" y="129"/>
                    <a:pt x="87" y="40"/>
                    <a:pt x="150" y="56"/>
                  </a:cubicBezTo>
                  <a:close/>
                </a:path>
              </a:pathLst>
            </a:custGeom>
            <a:solidFill>
              <a:srgbClr val="383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834" name="Oval 833"/>
          <p:cNvSpPr/>
          <p:nvPr/>
        </p:nvSpPr>
        <p:spPr>
          <a:xfrm>
            <a:off x="1482901" y="1082449"/>
            <a:ext cx="211637" cy="211637"/>
          </a:xfrm>
          <a:prstGeom prst="ellipse">
            <a:avLst/>
          </a:prstGeom>
          <a:solidFill>
            <a:srgbClr val="984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sp>
        <p:nvSpPr>
          <p:cNvPr id="836" name="TextBox 835"/>
          <p:cNvSpPr txBox="1"/>
          <p:nvPr/>
        </p:nvSpPr>
        <p:spPr>
          <a:xfrm>
            <a:off x="3654206" y="274732"/>
            <a:ext cx="350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用户识别</a:t>
            </a:r>
            <a:endParaRPr lang="zh-CN" altLang="zh-CN" sz="3200" b="1" dirty="0">
              <a:solidFill>
                <a:schemeClr val="bg1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ABCA92C-D93E-4B0A-B806-1D43BE70114B}"/>
              </a:ext>
            </a:extLst>
          </p:cNvPr>
          <p:cNvSpPr txBox="1"/>
          <p:nvPr/>
        </p:nvSpPr>
        <p:spPr>
          <a:xfrm>
            <a:off x="5300133" y="818748"/>
            <a:ext cx="314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用户代表邀请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99AF9A-D663-44AC-A5AB-22BCEE39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5" y="1224650"/>
            <a:ext cx="6490885" cy="56333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CE4D66-E1FB-4383-AD01-C14F71A3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14313"/>
            <a:ext cx="44005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" grpId="0" animBg="1"/>
      <p:bldP spid="836" grpId="0"/>
      <p:bldP spid="8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6366</TotalTime>
  <Words>2648</Words>
  <Application>Microsoft Office PowerPoint</Application>
  <PresentationFormat>全屏显示(4:3)</PresentationFormat>
  <Paragraphs>531</Paragraphs>
  <Slides>63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2" baseType="lpstr">
      <vt:lpstr>Raleway</vt:lpstr>
      <vt:lpstr>Sansation</vt:lpstr>
      <vt:lpstr>等线</vt:lpstr>
      <vt:lpstr>宋体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SignAddict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AbuSina</dc:creator>
  <cp:keywords>ppt</cp:keywords>
  <cp:lastModifiedBy>XuanWen Chen</cp:lastModifiedBy>
  <cp:revision>500</cp:revision>
  <dcterms:created xsi:type="dcterms:W3CDTF">2014-07-11T05:58:42Z</dcterms:created>
  <dcterms:modified xsi:type="dcterms:W3CDTF">2019-01-08T23:16:44Z</dcterms:modified>
</cp:coreProperties>
</file>